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30.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37.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38.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39.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35" r:id="rId1"/>
  </p:sldMasterIdLst>
  <p:notesMasterIdLst>
    <p:notesMasterId r:id="rId49"/>
  </p:notesMasterIdLst>
  <p:sldIdLst>
    <p:sldId id="420" r:id="rId2"/>
    <p:sldId id="385" r:id="rId3"/>
    <p:sldId id="424" r:id="rId4"/>
    <p:sldId id="423" r:id="rId5"/>
    <p:sldId id="425" r:id="rId6"/>
    <p:sldId id="363" r:id="rId7"/>
    <p:sldId id="364" r:id="rId8"/>
    <p:sldId id="374" r:id="rId9"/>
    <p:sldId id="375" r:id="rId10"/>
    <p:sldId id="365" r:id="rId11"/>
    <p:sldId id="386" r:id="rId12"/>
    <p:sldId id="366" r:id="rId13"/>
    <p:sldId id="387" r:id="rId14"/>
    <p:sldId id="367" r:id="rId15"/>
    <p:sldId id="388" r:id="rId16"/>
    <p:sldId id="377" r:id="rId17"/>
    <p:sldId id="376" r:id="rId18"/>
    <p:sldId id="368" r:id="rId19"/>
    <p:sldId id="378" r:id="rId20"/>
    <p:sldId id="402" r:id="rId21"/>
    <p:sldId id="410" r:id="rId22"/>
    <p:sldId id="369" r:id="rId23"/>
    <p:sldId id="380" r:id="rId24"/>
    <p:sldId id="370" r:id="rId25"/>
    <p:sldId id="389" r:id="rId26"/>
    <p:sldId id="390" r:id="rId27"/>
    <p:sldId id="391" r:id="rId28"/>
    <p:sldId id="411" r:id="rId29"/>
    <p:sldId id="392" r:id="rId30"/>
    <p:sldId id="403" r:id="rId31"/>
    <p:sldId id="371" r:id="rId32"/>
    <p:sldId id="394" r:id="rId33"/>
    <p:sldId id="396" r:id="rId34"/>
    <p:sldId id="397" r:id="rId35"/>
    <p:sldId id="372" r:id="rId36"/>
    <p:sldId id="398" r:id="rId37"/>
    <p:sldId id="401" r:id="rId38"/>
    <p:sldId id="412" r:id="rId39"/>
    <p:sldId id="413" r:id="rId40"/>
    <p:sldId id="414" r:id="rId41"/>
    <p:sldId id="415" r:id="rId42"/>
    <p:sldId id="416" r:id="rId43"/>
    <p:sldId id="400" r:id="rId44"/>
    <p:sldId id="418" r:id="rId45"/>
    <p:sldId id="417" r:id="rId46"/>
    <p:sldId id="419" r:id="rId47"/>
    <p:sldId id="409" r:id="rId48"/>
  </p:sldIdLst>
  <p:sldSz cx="9144000" cy="6858000" type="screen4x3"/>
  <p:notesSz cx="6858000" cy="9144000"/>
  <p:defaultTextStyle>
    <a:defPPr>
      <a:defRPr lang="en-AU"/>
    </a:defPPr>
    <a:lvl1pPr algn="l" rtl="0" fontAlgn="base">
      <a:spcBef>
        <a:spcPct val="0"/>
      </a:spcBef>
      <a:spcAft>
        <a:spcPct val="0"/>
      </a:spcAft>
      <a:defRPr kern="1200">
        <a:solidFill>
          <a:schemeClr val="tx1"/>
        </a:solidFill>
        <a:latin typeface="Arial" pitchFamily="-110" charset="0"/>
        <a:ea typeface="+mn-ea"/>
        <a:cs typeface="+mn-cs"/>
      </a:defRPr>
    </a:lvl1pPr>
    <a:lvl2pPr marL="457200" algn="l" rtl="0" fontAlgn="base">
      <a:spcBef>
        <a:spcPct val="0"/>
      </a:spcBef>
      <a:spcAft>
        <a:spcPct val="0"/>
      </a:spcAft>
      <a:defRPr kern="1200">
        <a:solidFill>
          <a:schemeClr val="tx1"/>
        </a:solidFill>
        <a:latin typeface="Arial" pitchFamily="-110" charset="0"/>
        <a:ea typeface="+mn-ea"/>
        <a:cs typeface="+mn-cs"/>
      </a:defRPr>
    </a:lvl2pPr>
    <a:lvl3pPr marL="914400" algn="l" rtl="0" fontAlgn="base">
      <a:spcBef>
        <a:spcPct val="0"/>
      </a:spcBef>
      <a:spcAft>
        <a:spcPct val="0"/>
      </a:spcAft>
      <a:defRPr kern="1200">
        <a:solidFill>
          <a:schemeClr val="tx1"/>
        </a:solidFill>
        <a:latin typeface="Arial" pitchFamily="-110" charset="0"/>
        <a:ea typeface="+mn-ea"/>
        <a:cs typeface="+mn-cs"/>
      </a:defRPr>
    </a:lvl3pPr>
    <a:lvl4pPr marL="1371600" algn="l" rtl="0" fontAlgn="base">
      <a:spcBef>
        <a:spcPct val="0"/>
      </a:spcBef>
      <a:spcAft>
        <a:spcPct val="0"/>
      </a:spcAft>
      <a:defRPr kern="1200">
        <a:solidFill>
          <a:schemeClr val="tx1"/>
        </a:solidFill>
        <a:latin typeface="Arial" pitchFamily="-110" charset="0"/>
        <a:ea typeface="+mn-ea"/>
        <a:cs typeface="+mn-cs"/>
      </a:defRPr>
    </a:lvl4pPr>
    <a:lvl5pPr marL="1828800" algn="l" rtl="0" fontAlgn="base">
      <a:spcBef>
        <a:spcPct val="0"/>
      </a:spcBef>
      <a:spcAft>
        <a:spcPct val="0"/>
      </a:spcAft>
      <a:defRPr kern="1200">
        <a:solidFill>
          <a:schemeClr val="tx1"/>
        </a:solidFill>
        <a:latin typeface="Arial" pitchFamily="-110" charset="0"/>
        <a:ea typeface="+mn-ea"/>
        <a:cs typeface="+mn-cs"/>
      </a:defRPr>
    </a:lvl5pPr>
    <a:lvl6pPr marL="2286000" algn="l" defTabSz="457200" rtl="0" eaLnBrk="1" latinLnBrk="0" hangingPunct="1">
      <a:defRPr kern="1200">
        <a:solidFill>
          <a:schemeClr val="tx1"/>
        </a:solidFill>
        <a:latin typeface="Arial" pitchFamily="-110" charset="0"/>
        <a:ea typeface="+mn-ea"/>
        <a:cs typeface="+mn-cs"/>
      </a:defRPr>
    </a:lvl6pPr>
    <a:lvl7pPr marL="2743200" algn="l" defTabSz="457200" rtl="0" eaLnBrk="1" latinLnBrk="0" hangingPunct="1">
      <a:defRPr kern="1200">
        <a:solidFill>
          <a:schemeClr val="tx1"/>
        </a:solidFill>
        <a:latin typeface="Arial" pitchFamily="-110" charset="0"/>
        <a:ea typeface="+mn-ea"/>
        <a:cs typeface="+mn-cs"/>
      </a:defRPr>
    </a:lvl7pPr>
    <a:lvl8pPr marL="3200400" algn="l" defTabSz="457200" rtl="0" eaLnBrk="1" latinLnBrk="0" hangingPunct="1">
      <a:defRPr kern="1200">
        <a:solidFill>
          <a:schemeClr val="tx1"/>
        </a:solidFill>
        <a:latin typeface="Arial" pitchFamily="-110" charset="0"/>
        <a:ea typeface="+mn-ea"/>
        <a:cs typeface="+mn-cs"/>
      </a:defRPr>
    </a:lvl8pPr>
    <a:lvl9pPr marL="3657600" algn="l" defTabSz="457200" rtl="0" eaLnBrk="1" latinLnBrk="0" hangingPunct="1">
      <a:defRPr kern="1200">
        <a:solidFill>
          <a:schemeClr val="tx1"/>
        </a:solidFill>
        <a:latin typeface="Arial" pitchFamily="-110"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059"/>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882"/>
    <p:restoredTop sz="83708" autoAdjust="0"/>
  </p:normalViewPr>
  <p:slideViewPr>
    <p:cSldViewPr>
      <p:cViewPr varScale="1">
        <p:scale>
          <a:sx n="102" d="100"/>
          <a:sy n="102" d="100"/>
        </p:scale>
        <p:origin x="2136" y="1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25" d="100"/>
          <a:sy n="125" d="100"/>
        </p:scale>
        <p:origin x="-285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E02B52-386E-404E-BE82-D495676AFFC8}" type="doc">
      <dgm:prSet loTypeId="urn:microsoft.com/office/officeart/2005/8/layout/hierarchy3" loCatId="hierarchy" qsTypeId="urn:microsoft.com/office/officeart/2005/8/quickstyle/simple4" qsCatId="simple" csTypeId="urn:microsoft.com/office/officeart/2005/8/colors/accent1_2" csCatId="accent1" phldr="1"/>
      <dgm:spPr/>
      <dgm:t>
        <a:bodyPr/>
        <a:lstStyle/>
        <a:p>
          <a:endParaRPr lang="en-US"/>
        </a:p>
      </dgm:t>
    </dgm:pt>
    <dgm:pt modelId="{706B5FDE-1B8C-8649-9529-DD99DF67A8E4}">
      <dgm:prSet/>
      <dgm:spPr>
        <a:solidFill>
          <a:schemeClr val="accent5">
            <a:lumMod val="75000"/>
          </a:schemeClr>
        </a:solidFill>
      </dgm:spPr>
      <dgm:t>
        <a:bodyPr/>
        <a:lstStyle/>
        <a:p>
          <a:pPr rtl="0"/>
          <a:r>
            <a:rPr lang="en-US" b="1" dirty="0"/>
            <a:t>Subject</a:t>
          </a:r>
        </a:p>
      </dgm:t>
    </dgm:pt>
    <dgm:pt modelId="{54DFA7A9-43C6-764B-9A42-55F30C2E113C}" type="parTrans" cxnId="{41DB8314-E9C4-D246-BE16-E7C74BFC36F9}">
      <dgm:prSet/>
      <dgm:spPr/>
      <dgm:t>
        <a:bodyPr/>
        <a:lstStyle/>
        <a:p>
          <a:endParaRPr lang="en-US"/>
        </a:p>
      </dgm:t>
    </dgm:pt>
    <dgm:pt modelId="{2E413553-9B7D-0E45-A864-0197CA9212A5}" type="sibTrans" cxnId="{41DB8314-E9C4-D246-BE16-E7C74BFC36F9}">
      <dgm:prSet/>
      <dgm:spPr/>
      <dgm:t>
        <a:bodyPr/>
        <a:lstStyle/>
        <a:p>
          <a:endParaRPr lang="en-US"/>
        </a:p>
      </dgm:t>
    </dgm:pt>
    <dgm:pt modelId="{11AAFE74-1611-454E-A274-238D429D6D26}">
      <dgm:prSet custT="1"/>
      <dgm:spPr>
        <a:ln>
          <a:solidFill>
            <a:schemeClr val="accent5">
              <a:lumMod val="75000"/>
            </a:schemeClr>
          </a:solidFill>
        </a:ln>
      </dgm:spPr>
      <dgm:t>
        <a:bodyPr/>
        <a:lstStyle/>
        <a:p>
          <a:pPr rtl="0"/>
          <a:r>
            <a:rPr lang="en-US" sz="1200" b="1" dirty="0">
              <a:latin typeface="+mj-lt"/>
            </a:rPr>
            <a:t>An entity capable of accessing </a:t>
          </a:r>
          <a:r>
            <a:rPr lang="en-US" sz="1100" b="1" dirty="0">
              <a:latin typeface="+mj-lt"/>
            </a:rPr>
            <a:t>objects</a:t>
          </a:r>
        </a:p>
      </dgm:t>
    </dgm:pt>
    <dgm:pt modelId="{885CD814-982B-294D-A8BB-ECB3FB4987FE}" type="parTrans" cxnId="{3E4B0AC8-FFE9-7D40-83F7-35E76B3BD862}">
      <dgm:prSet/>
      <dgm:spPr>
        <a:ln>
          <a:solidFill>
            <a:schemeClr val="accent5">
              <a:lumMod val="75000"/>
            </a:schemeClr>
          </a:solidFill>
        </a:ln>
      </dgm:spPr>
      <dgm:t>
        <a:bodyPr/>
        <a:lstStyle/>
        <a:p>
          <a:endParaRPr lang="en-US"/>
        </a:p>
      </dgm:t>
    </dgm:pt>
    <dgm:pt modelId="{32406191-90F7-9E46-84AA-919C12F2A5F4}" type="sibTrans" cxnId="{3E4B0AC8-FFE9-7D40-83F7-35E76B3BD862}">
      <dgm:prSet/>
      <dgm:spPr/>
      <dgm:t>
        <a:bodyPr/>
        <a:lstStyle/>
        <a:p>
          <a:endParaRPr lang="en-US"/>
        </a:p>
      </dgm:t>
    </dgm:pt>
    <dgm:pt modelId="{87354C1B-6753-C742-88E6-2749AB4236A5}">
      <dgm:prSet custT="1"/>
      <dgm:spPr>
        <a:ln>
          <a:solidFill>
            <a:schemeClr val="accent5">
              <a:lumMod val="75000"/>
            </a:schemeClr>
          </a:solidFill>
        </a:ln>
      </dgm:spPr>
      <dgm:t>
        <a:bodyPr/>
        <a:lstStyle/>
        <a:p>
          <a:pPr rtl="0"/>
          <a:r>
            <a:rPr lang="en-US" sz="1200" b="1" dirty="0">
              <a:latin typeface="+mj-lt"/>
            </a:rPr>
            <a:t>Three classes</a:t>
          </a:r>
        </a:p>
      </dgm:t>
    </dgm:pt>
    <dgm:pt modelId="{9B05CFFA-1A00-004B-9027-D05639CE2E4B}" type="parTrans" cxnId="{C9C873C4-8115-2C41-8518-58B5D62A71BE}">
      <dgm:prSet/>
      <dgm:spPr>
        <a:ln>
          <a:solidFill>
            <a:schemeClr val="accent5">
              <a:lumMod val="75000"/>
            </a:schemeClr>
          </a:solidFill>
        </a:ln>
      </dgm:spPr>
      <dgm:t>
        <a:bodyPr/>
        <a:lstStyle/>
        <a:p>
          <a:endParaRPr lang="en-US"/>
        </a:p>
      </dgm:t>
    </dgm:pt>
    <dgm:pt modelId="{837B8399-3DD3-6D4F-A218-BD13AEFC7C99}" type="sibTrans" cxnId="{C9C873C4-8115-2C41-8518-58B5D62A71BE}">
      <dgm:prSet/>
      <dgm:spPr/>
      <dgm:t>
        <a:bodyPr/>
        <a:lstStyle/>
        <a:p>
          <a:endParaRPr lang="en-US"/>
        </a:p>
      </dgm:t>
    </dgm:pt>
    <dgm:pt modelId="{E7C074B8-C177-2F4F-A60A-C7DB914904FB}">
      <dgm:prSet custT="1"/>
      <dgm:spPr>
        <a:ln>
          <a:solidFill>
            <a:schemeClr val="accent5">
              <a:lumMod val="75000"/>
            </a:schemeClr>
          </a:solidFill>
        </a:ln>
      </dgm:spPr>
      <dgm:t>
        <a:bodyPr/>
        <a:lstStyle/>
        <a:p>
          <a:pPr rtl="0"/>
          <a:r>
            <a:rPr lang="en-US" sz="1200" b="1" dirty="0">
              <a:latin typeface="+mj-lt"/>
            </a:rPr>
            <a:t>Owner</a:t>
          </a:r>
        </a:p>
      </dgm:t>
    </dgm:pt>
    <dgm:pt modelId="{40C6DD54-1788-5942-908A-630ED4C43B10}" type="parTrans" cxnId="{6E436FB4-9578-544F-8581-6A1A2AE012FA}">
      <dgm:prSet/>
      <dgm:spPr/>
      <dgm:t>
        <a:bodyPr/>
        <a:lstStyle/>
        <a:p>
          <a:endParaRPr lang="en-US"/>
        </a:p>
      </dgm:t>
    </dgm:pt>
    <dgm:pt modelId="{E55B0399-F0D7-284A-A14C-BFA89374610D}" type="sibTrans" cxnId="{6E436FB4-9578-544F-8581-6A1A2AE012FA}">
      <dgm:prSet/>
      <dgm:spPr/>
      <dgm:t>
        <a:bodyPr/>
        <a:lstStyle/>
        <a:p>
          <a:endParaRPr lang="en-US"/>
        </a:p>
      </dgm:t>
    </dgm:pt>
    <dgm:pt modelId="{DD2EF354-602C-6E46-B9C1-93D8A00B1813}">
      <dgm:prSet custT="1"/>
      <dgm:spPr>
        <a:ln>
          <a:solidFill>
            <a:schemeClr val="accent5">
              <a:lumMod val="75000"/>
            </a:schemeClr>
          </a:solidFill>
        </a:ln>
      </dgm:spPr>
      <dgm:t>
        <a:bodyPr/>
        <a:lstStyle/>
        <a:p>
          <a:pPr rtl="0"/>
          <a:r>
            <a:rPr lang="en-US" sz="1200" b="1" dirty="0">
              <a:latin typeface="+mj-lt"/>
            </a:rPr>
            <a:t>Group</a:t>
          </a:r>
        </a:p>
      </dgm:t>
    </dgm:pt>
    <dgm:pt modelId="{DBACAF61-96D2-0B46-BC84-7D44B6894273}" type="parTrans" cxnId="{408785A0-8335-5A4F-9694-9A82B2D0B8C3}">
      <dgm:prSet/>
      <dgm:spPr/>
      <dgm:t>
        <a:bodyPr/>
        <a:lstStyle/>
        <a:p>
          <a:endParaRPr lang="en-US"/>
        </a:p>
      </dgm:t>
    </dgm:pt>
    <dgm:pt modelId="{32ED3F57-D6B5-894B-8936-E183F5720F36}" type="sibTrans" cxnId="{408785A0-8335-5A4F-9694-9A82B2D0B8C3}">
      <dgm:prSet/>
      <dgm:spPr/>
      <dgm:t>
        <a:bodyPr/>
        <a:lstStyle/>
        <a:p>
          <a:endParaRPr lang="en-US"/>
        </a:p>
      </dgm:t>
    </dgm:pt>
    <dgm:pt modelId="{E2D0BC85-DBA5-5545-901B-2FB5F17E1DA6}">
      <dgm:prSet custT="1"/>
      <dgm:spPr>
        <a:ln>
          <a:solidFill>
            <a:schemeClr val="accent5">
              <a:lumMod val="75000"/>
            </a:schemeClr>
          </a:solidFill>
        </a:ln>
      </dgm:spPr>
      <dgm:t>
        <a:bodyPr/>
        <a:lstStyle/>
        <a:p>
          <a:pPr rtl="0"/>
          <a:r>
            <a:rPr lang="en-US" sz="1200" b="1" dirty="0">
              <a:latin typeface="+mj-lt"/>
            </a:rPr>
            <a:t>World </a:t>
          </a:r>
        </a:p>
      </dgm:t>
    </dgm:pt>
    <dgm:pt modelId="{338FFBBD-BAA1-DA47-BCD6-832891D81163}" type="parTrans" cxnId="{80E8EFA1-D763-834F-9F61-5CC82224A9B4}">
      <dgm:prSet/>
      <dgm:spPr/>
      <dgm:t>
        <a:bodyPr/>
        <a:lstStyle/>
        <a:p>
          <a:endParaRPr lang="en-US"/>
        </a:p>
      </dgm:t>
    </dgm:pt>
    <dgm:pt modelId="{7E48BBBD-B50C-2040-A0BA-68144536DCFF}" type="sibTrans" cxnId="{80E8EFA1-D763-834F-9F61-5CC82224A9B4}">
      <dgm:prSet/>
      <dgm:spPr/>
      <dgm:t>
        <a:bodyPr/>
        <a:lstStyle/>
        <a:p>
          <a:endParaRPr lang="en-US"/>
        </a:p>
      </dgm:t>
    </dgm:pt>
    <dgm:pt modelId="{B4049728-E96E-6842-BE9D-FB3A9AD162B1}">
      <dgm:prSet/>
      <dgm:spPr/>
      <dgm:t>
        <a:bodyPr/>
        <a:lstStyle/>
        <a:p>
          <a:pPr rtl="0"/>
          <a:r>
            <a:rPr lang="en-US" b="1" dirty="0"/>
            <a:t>Object</a:t>
          </a:r>
        </a:p>
      </dgm:t>
    </dgm:pt>
    <dgm:pt modelId="{D2BBAED2-6D04-724F-977D-ABAF7A177AD2}" type="parTrans" cxnId="{616FD14F-546D-394F-BD5C-40FF5EAD9A9E}">
      <dgm:prSet/>
      <dgm:spPr/>
      <dgm:t>
        <a:bodyPr/>
        <a:lstStyle/>
        <a:p>
          <a:endParaRPr lang="en-US"/>
        </a:p>
      </dgm:t>
    </dgm:pt>
    <dgm:pt modelId="{8B9292EB-D04C-264C-B69C-74C6F5EDA427}" type="sibTrans" cxnId="{616FD14F-546D-394F-BD5C-40FF5EAD9A9E}">
      <dgm:prSet/>
      <dgm:spPr/>
      <dgm:t>
        <a:bodyPr/>
        <a:lstStyle/>
        <a:p>
          <a:endParaRPr lang="en-US"/>
        </a:p>
      </dgm:t>
    </dgm:pt>
    <dgm:pt modelId="{4984516E-24CA-504C-9742-C8C701E01755}">
      <dgm:prSet/>
      <dgm:spPr/>
      <dgm:t>
        <a:bodyPr/>
        <a:lstStyle/>
        <a:p>
          <a:pPr rtl="0"/>
          <a:r>
            <a:rPr lang="en-US" b="1" dirty="0">
              <a:latin typeface="+mj-lt"/>
            </a:rPr>
            <a:t>A resource to which access is controlled</a:t>
          </a:r>
        </a:p>
      </dgm:t>
    </dgm:pt>
    <dgm:pt modelId="{C5EB2781-6404-664E-AA68-A873DA37E96A}" type="parTrans" cxnId="{1D5DAD39-028F-094B-8564-1F139442A40F}">
      <dgm:prSet/>
      <dgm:spPr/>
      <dgm:t>
        <a:bodyPr/>
        <a:lstStyle/>
        <a:p>
          <a:endParaRPr lang="en-US"/>
        </a:p>
      </dgm:t>
    </dgm:pt>
    <dgm:pt modelId="{2EE0F926-F75D-6C46-B090-C94B6E9D5515}" type="sibTrans" cxnId="{1D5DAD39-028F-094B-8564-1F139442A40F}">
      <dgm:prSet/>
      <dgm:spPr/>
      <dgm:t>
        <a:bodyPr/>
        <a:lstStyle/>
        <a:p>
          <a:endParaRPr lang="en-US"/>
        </a:p>
      </dgm:t>
    </dgm:pt>
    <dgm:pt modelId="{9A794CDC-2CEE-3E4F-9B30-053B7CC6291C}">
      <dgm:prSet/>
      <dgm:spPr/>
      <dgm:t>
        <a:bodyPr/>
        <a:lstStyle/>
        <a:p>
          <a:pPr rtl="0"/>
          <a:r>
            <a:rPr lang="en-US" b="1" dirty="0">
              <a:latin typeface="+mj-lt"/>
            </a:rPr>
            <a:t>Entity used to contain and/or receive information</a:t>
          </a:r>
        </a:p>
      </dgm:t>
    </dgm:pt>
    <dgm:pt modelId="{8191F20F-A952-CD41-9A80-21149E7F6EB1}" type="parTrans" cxnId="{A8529722-4798-084A-BCD2-6500D547C44B}">
      <dgm:prSet/>
      <dgm:spPr/>
      <dgm:t>
        <a:bodyPr/>
        <a:lstStyle/>
        <a:p>
          <a:endParaRPr lang="en-US"/>
        </a:p>
      </dgm:t>
    </dgm:pt>
    <dgm:pt modelId="{F4366696-690E-9E42-97E1-AB950252A82B}" type="sibTrans" cxnId="{A8529722-4798-084A-BCD2-6500D547C44B}">
      <dgm:prSet/>
      <dgm:spPr/>
      <dgm:t>
        <a:bodyPr/>
        <a:lstStyle/>
        <a:p>
          <a:endParaRPr lang="en-US"/>
        </a:p>
      </dgm:t>
    </dgm:pt>
    <dgm:pt modelId="{91F4008A-17C0-D54B-99DB-5D6DAED7E29A}">
      <dgm:prSet/>
      <dgm:spPr>
        <a:solidFill>
          <a:schemeClr val="accent3">
            <a:lumMod val="75000"/>
          </a:schemeClr>
        </a:solidFill>
      </dgm:spPr>
      <dgm:t>
        <a:bodyPr/>
        <a:lstStyle/>
        <a:p>
          <a:pPr rtl="0"/>
          <a:r>
            <a:rPr lang="en-US" b="1" dirty="0"/>
            <a:t>Access right</a:t>
          </a:r>
        </a:p>
      </dgm:t>
    </dgm:pt>
    <dgm:pt modelId="{975E9E39-3E46-2B45-B13C-D62A712A56B3}" type="parTrans" cxnId="{AEBBFA34-3839-6A4C-9A78-1AFE2C3B2882}">
      <dgm:prSet/>
      <dgm:spPr/>
      <dgm:t>
        <a:bodyPr/>
        <a:lstStyle/>
        <a:p>
          <a:endParaRPr lang="en-US"/>
        </a:p>
      </dgm:t>
    </dgm:pt>
    <dgm:pt modelId="{93AD40CB-21FF-D240-AB05-AB7FFE73CD75}" type="sibTrans" cxnId="{AEBBFA34-3839-6A4C-9A78-1AFE2C3B2882}">
      <dgm:prSet/>
      <dgm:spPr/>
      <dgm:t>
        <a:bodyPr/>
        <a:lstStyle/>
        <a:p>
          <a:endParaRPr lang="en-US"/>
        </a:p>
      </dgm:t>
    </dgm:pt>
    <dgm:pt modelId="{7670846F-B6CE-8C47-8A91-B0A82EABAE3F}">
      <dgm:prSet/>
      <dgm:spPr>
        <a:ln>
          <a:solidFill>
            <a:schemeClr val="accent3">
              <a:lumMod val="75000"/>
            </a:schemeClr>
          </a:solidFill>
        </a:ln>
      </dgm:spPr>
      <dgm:t>
        <a:bodyPr/>
        <a:lstStyle/>
        <a:p>
          <a:pPr rtl="0"/>
          <a:r>
            <a:rPr lang="en-US" b="1" dirty="0">
              <a:latin typeface="+mj-lt"/>
              <a:cs typeface="Palatino Linotype (Body)"/>
            </a:rPr>
            <a:t>Describes the way in which a subject may access an object</a:t>
          </a:r>
        </a:p>
      </dgm:t>
    </dgm:pt>
    <dgm:pt modelId="{4F837F1F-AD65-1346-826D-5AB683919AF2}" type="parTrans" cxnId="{6D77BC4F-5BCD-0F4D-8FB5-3EED533AF0BF}">
      <dgm:prSet/>
      <dgm:spPr>
        <a:ln>
          <a:solidFill>
            <a:schemeClr val="accent3">
              <a:lumMod val="75000"/>
            </a:schemeClr>
          </a:solidFill>
        </a:ln>
      </dgm:spPr>
      <dgm:t>
        <a:bodyPr/>
        <a:lstStyle/>
        <a:p>
          <a:endParaRPr lang="en-US"/>
        </a:p>
      </dgm:t>
    </dgm:pt>
    <dgm:pt modelId="{00DB2397-AC3B-3B4C-B955-C02107A7727E}" type="sibTrans" cxnId="{6D77BC4F-5BCD-0F4D-8FB5-3EED533AF0BF}">
      <dgm:prSet/>
      <dgm:spPr/>
      <dgm:t>
        <a:bodyPr/>
        <a:lstStyle/>
        <a:p>
          <a:endParaRPr lang="en-US"/>
        </a:p>
      </dgm:t>
    </dgm:pt>
    <dgm:pt modelId="{77A0F7DF-7174-674D-9B5F-BCC001F92FCD}">
      <dgm:prSet/>
      <dgm:spPr>
        <a:ln>
          <a:solidFill>
            <a:schemeClr val="accent3">
              <a:lumMod val="75000"/>
            </a:schemeClr>
          </a:solidFill>
        </a:ln>
      </dgm:spPr>
      <dgm:t>
        <a:bodyPr/>
        <a:lstStyle/>
        <a:p>
          <a:pPr rtl="0"/>
          <a:r>
            <a:rPr lang="en-US" b="1" dirty="0">
              <a:latin typeface="+mj-lt"/>
              <a:cs typeface="Palatino Linotype (Body)"/>
            </a:rPr>
            <a:t>Could include:</a:t>
          </a:r>
        </a:p>
      </dgm:t>
    </dgm:pt>
    <dgm:pt modelId="{11E891B9-6768-BE46-9C18-9B27CA6A36E4}" type="parTrans" cxnId="{F8720B76-922D-3949-853E-628AEE6D6465}">
      <dgm:prSet/>
      <dgm:spPr>
        <a:ln>
          <a:solidFill>
            <a:schemeClr val="accent3">
              <a:lumMod val="75000"/>
            </a:schemeClr>
          </a:solidFill>
        </a:ln>
      </dgm:spPr>
      <dgm:t>
        <a:bodyPr/>
        <a:lstStyle/>
        <a:p>
          <a:endParaRPr lang="en-US"/>
        </a:p>
      </dgm:t>
    </dgm:pt>
    <dgm:pt modelId="{32A13C38-7A51-BC4E-ABEC-8FC47B326FA6}" type="sibTrans" cxnId="{F8720B76-922D-3949-853E-628AEE6D6465}">
      <dgm:prSet/>
      <dgm:spPr/>
      <dgm:t>
        <a:bodyPr/>
        <a:lstStyle/>
        <a:p>
          <a:endParaRPr lang="en-US"/>
        </a:p>
      </dgm:t>
    </dgm:pt>
    <dgm:pt modelId="{E93BE589-167A-6449-B836-DA4690ED93BA}">
      <dgm:prSet/>
      <dgm:spPr>
        <a:ln>
          <a:solidFill>
            <a:schemeClr val="accent3">
              <a:lumMod val="75000"/>
            </a:schemeClr>
          </a:solidFill>
        </a:ln>
      </dgm:spPr>
      <dgm:t>
        <a:bodyPr/>
        <a:lstStyle/>
        <a:p>
          <a:pPr rtl="0"/>
          <a:r>
            <a:rPr lang="en-US" b="1" dirty="0">
              <a:latin typeface="+mj-lt"/>
              <a:cs typeface="Palatino Linotype (Body)"/>
            </a:rPr>
            <a:t>Read</a:t>
          </a:r>
        </a:p>
      </dgm:t>
    </dgm:pt>
    <dgm:pt modelId="{18549B04-3332-BA49-BE66-C4BD385C5FCC}" type="parTrans" cxnId="{D2269C2F-E66F-964A-81C8-A7733C4E061E}">
      <dgm:prSet/>
      <dgm:spPr/>
      <dgm:t>
        <a:bodyPr/>
        <a:lstStyle/>
        <a:p>
          <a:endParaRPr lang="en-US"/>
        </a:p>
      </dgm:t>
    </dgm:pt>
    <dgm:pt modelId="{D6381FB9-46C9-2C4A-B792-33143D2EAC3A}" type="sibTrans" cxnId="{D2269C2F-E66F-964A-81C8-A7733C4E061E}">
      <dgm:prSet/>
      <dgm:spPr/>
      <dgm:t>
        <a:bodyPr/>
        <a:lstStyle/>
        <a:p>
          <a:endParaRPr lang="en-US"/>
        </a:p>
      </dgm:t>
    </dgm:pt>
    <dgm:pt modelId="{31CAAD88-7595-F241-8C51-FB46A31E00C8}">
      <dgm:prSet/>
      <dgm:spPr>
        <a:ln>
          <a:solidFill>
            <a:schemeClr val="accent3">
              <a:lumMod val="75000"/>
            </a:schemeClr>
          </a:solidFill>
        </a:ln>
      </dgm:spPr>
      <dgm:t>
        <a:bodyPr/>
        <a:lstStyle/>
        <a:p>
          <a:pPr rtl="0"/>
          <a:r>
            <a:rPr lang="en-US" b="1" dirty="0">
              <a:latin typeface="+mj-lt"/>
              <a:cs typeface="Palatino Linotype (Body)"/>
            </a:rPr>
            <a:t>Write</a:t>
          </a:r>
        </a:p>
      </dgm:t>
    </dgm:pt>
    <dgm:pt modelId="{EA315F1B-4007-F34A-B1F5-0081DE712B06}" type="parTrans" cxnId="{611A6D84-8A88-3548-9C39-A9E6C2DF6F87}">
      <dgm:prSet/>
      <dgm:spPr/>
      <dgm:t>
        <a:bodyPr/>
        <a:lstStyle/>
        <a:p>
          <a:endParaRPr lang="en-US"/>
        </a:p>
      </dgm:t>
    </dgm:pt>
    <dgm:pt modelId="{A9420A81-1D75-A24F-9C80-2AFA53265DF5}" type="sibTrans" cxnId="{611A6D84-8A88-3548-9C39-A9E6C2DF6F87}">
      <dgm:prSet/>
      <dgm:spPr/>
      <dgm:t>
        <a:bodyPr/>
        <a:lstStyle/>
        <a:p>
          <a:endParaRPr lang="en-US"/>
        </a:p>
      </dgm:t>
    </dgm:pt>
    <dgm:pt modelId="{48048501-D26D-DB43-ABD0-8054FDEA39B8}">
      <dgm:prSet/>
      <dgm:spPr>
        <a:ln>
          <a:solidFill>
            <a:schemeClr val="accent3">
              <a:lumMod val="75000"/>
            </a:schemeClr>
          </a:solidFill>
        </a:ln>
      </dgm:spPr>
      <dgm:t>
        <a:bodyPr/>
        <a:lstStyle/>
        <a:p>
          <a:pPr rtl="0"/>
          <a:r>
            <a:rPr lang="en-US" b="1" dirty="0">
              <a:latin typeface="+mj-lt"/>
              <a:cs typeface="Palatino Linotype (Body)"/>
            </a:rPr>
            <a:t>Execute</a:t>
          </a:r>
        </a:p>
      </dgm:t>
    </dgm:pt>
    <dgm:pt modelId="{04E466E1-E40E-8647-9C73-86F9E71B136F}" type="parTrans" cxnId="{9890AA4B-5FE7-8143-BD8A-92D33AA57F0E}">
      <dgm:prSet/>
      <dgm:spPr/>
      <dgm:t>
        <a:bodyPr/>
        <a:lstStyle/>
        <a:p>
          <a:endParaRPr lang="en-US"/>
        </a:p>
      </dgm:t>
    </dgm:pt>
    <dgm:pt modelId="{9D9A9689-9238-7440-8DA1-796A5E75B9B4}" type="sibTrans" cxnId="{9890AA4B-5FE7-8143-BD8A-92D33AA57F0E}">
      <dgm:prSet/>
      <dgm:spPr/>
      <dgm:t>
        <a:bodyPr/>
        <a:lstStyle/>
        <a:p>
          <a:endParaRPr lang="en-US"/>
        </a:p>
      </dgm:t>
    </dgm:pt>
    <dgm:pt modelId="{CBC559EA-06F6-9E4E-B73C-CD8F8AAE62CA}">
      <dgm:prSet/>
      <dgm:spPr>
        <a:ln>
          <a:solidFill>
            <a:schemeClr val="accent3">
              <a:lumMod val="75000"/>
            </a:schemeClr>
          </a:solidFill>
        </a:ln>
      </dgm:spPr>
      <dgm:t>
        <a:bodyPr/>
        <a:lstStyle/>
        <a:p>
          <a:pPr rtl="0"/>
          <a:r>
            <a:rPr lang="en-US" b="1" dirty="0">
              <a:latin typeface="+mj-lt"/>
              <a:cs typeface="Palatino Linotype (Body)"/>
            </a:rPr>
            <a:t>Delete</a:t>
          </a:r>
        </a:p>
      </dgm:t>
    </dgm:pt>
    <dgm:pt modelId="{7D932BDD-9A5F-1147-A931-B7CA41B09C4B}" type="parTrans" cxnId="{5C43DC35-5DBB-A341-B51E-4AFD7EB8A806}">
      <dgm:prSet/>
      <dgm:spPr/>
      <dgm:t>
        <a:bodyPr/>
        <a:lstStyle/>
        <a:p>
          <a:endParaRPr lang="en-US"/>
        </a:p>
      </dgm:t>
    </dgm:pt>
    <dgm:pt modelId="{910687FB-0153-0748-80AF-AC19B191DB17}" type="sibTrans" cxnId="{5C43DC35-5DBB-A341-B51E-4AFD7EB8A806}">
      <dgm:prSet/>
      <dgm:spPr/>
      <dgm:t>
        <a:bodyPr/>
        <a:lstStyle/>
        <a:p>
          <a:endParaRPr lang="en-US"/>
        </a:p>
      </dgm:t>
    </dgm:pt>
    <dgm:pt modelId="{61908F49-F5E3-2C41-BC91-1E79B70E892D}">
      <dgm:prSet/>
      <dgm:spPr>
        <a:ln>
          <a:solidFill>
            <a:schemeClr val="accent3">
              <a:lumMod val="75000"/>
            </a:schemeClr>
          </a:solidFill>
        </a:ln>
      </dgm:spPr>
      <dgm:t>
        <a:bodyPr/>
        <a:lstStyle/>
        <a:p>
          <a:pPr rtl="0"/>
          <a:r>
            <a:rPr lang="en-US" b="1" dirty="0">
              <a:latin typeface="+mj-lt"/>
              <a:cs typeface="Palatino Linotype (Body)"/>
            </a:rPr>
            <a:t>Create</a:t>
          </a:r>
        </a:p>
      </dgm:t>
    </dgm:pt>
    <dgm:pt modelId="{00A43855-FFF1-9842-B245-E5C5186D3EA5}" type="parTrans" cxnId="{78FAFD8A-32EC-F14A-88F7-763A1BD85813}">
      <dgm:prSet/>
      <dgm:spPr/>
      <dgm:t>
        <a:bodyPr/>
        <a:lstStyle/>
        <a:p>
          <a:endParaRPr lang="en-US"/>
        </a:p>
      </dgm:t>
    </dgm:pt>
    <dgm:pt modelId="{A25C76CA-B7D3-CC46-9F76-72964494D33D}" type="sibTrans" cxnId="{78FAFD8A-32EC-F14A-88F7-763A1BD85813}">
      <dgm:prSet/>
      <dgm:spPr/>
      <dgm:t>
        <a:bodyPr/>
        <a:lstStyle/>
        <a:p>
          <a:endParaRPr lang="en-US"/>
        </a:p>
      </dgm:t>
    </dgm:pt>
    <dgm:pt modelId="{D6F0731A-F88E-B948-9F02-E6FB35B6B1FF}">
      <dgm:prSet/>
      <dgm:spPr>
        <a:ln>
          <a:solidFill>
            <a:schemeClr val="accent3">
              <a:lumMod val="75000"/>
            </a:schemeClr>
          </a:solidFill>
        </a:ln>
      </dgm:spPr>
      <dgm:t>
        <a:bodyPr/>
        <a:lstStyle/>
        <a:p>
          <a:pPr rtl="0"/>
          <a:r>
            <a:rPr lang="en-US" b="1" dirty="0">
              <a:latin typeface="+mj-lt"/>
            </a:rPr>
            <a:t>Search </a:t>
          </a:r>
        </a:p>
      </dgm:t>
    </dgm:pt>
    <dgm:pt modelId="{4E76C16E-2AE1-FD49-A520-734B16595ADE}" type="parTrans" cxnId="{2BEA7FD0-3DF6-9443-957B-C5C0656B4EF8}">
      <dgm:prSet/>
      <dgm:spPr/>
      <dgm:t>
        <a:bodyPr/>
        <a:lstStyle/>
        <a:p>
          <a:endParaRPr lang="en-US"/>
        </a:p>
      </dgm:t>
    </dgm:pt>
    <dgm:pt modelId="{4C3B4C02-3445-B549-AB3D-EA06B776AF71}" type="sibTrans" cxnId="{2BEA7FD0-3DF6-9443-957B-C5C0656B4EF8}">
      <dgm:prSet/>
      <dgm:spPr/>
      <dgm:t>
        <a:bodyPr/>
        <a:lstStyle/>
        <a:p>
          <a:endParaRPr lang="en-US"/>
        </a:p>
      </dgm:t>
    </dgm:pt>
    <dgm:pt modelId="{ED27CB50-4E32-5B48-A862-BB8AC5538CF0}" type="pres">
      <dgm:prSet presAssocID="{C1E02B52-386E-404E-BE82-D495676AFFC8}" presName="diagram" presStyleCnt="0">
        <dgm:presLayoutVars>
          <dgm:chPref val="1"/>
          <dgm:dir/>
          <dgm:animOne val="branch"/>
          <dgm:animLvl val="lvl"/>
          <dgm:resizeHandles/>
        </dgm:presLayoutVars>
      </dgm:prSet>
      <dgm:spPr/>
    </dgm:pt>
    <dgm:pt modelId="{D91E6F15-66B8-2044-8FAC-1C244EAB458C}" type="pres">
      <dgm:prSet presAssocID="{706B5FDE-1B8C-8649-9529-DD99DF67A8E4}" presName="root" presStyleCnt="0"/>
      <dgm:spPr/>
    </dgm:pt>
    <dgm:pt modelId="{1C7F09C0-0336-7B48-A2BC-7071FEDA4D45}" type="pres">
      <dgm:prSet presAssocID="{706B5FDE-1B8C-8649-9529-DD99DF67A8E4}" presName="rootComposite" presStyleCnt="0"/>
      <dgm:spPr/>
    </dgm:pt>
    <dgm:pt modelId="{0026DE38-2859-234E-A384-CD35DA059009}" type="pres">
      <dgm:prSet presAssocID="{706B5FDE-1B8C-8649-9529-DD99DF67A8E4}" presName="rootText" presStyleLbl="node1" presStyleIdx="0" presStyleCnt="3"/>
      <dgm:spPr/>
    </dgm:pt>
    <dgm:pt modelId="{C3259DDB-FFFC-4E43-8C0D-C431153F2720}" type="pres">
      <dgm:prSet presAssocID="{706B5FDE-1B8C-8649-9529-DD99DF67A8E4}" presName="rootConnector" presStyleLbl="node1" presStyleIdx="0" presStyleCnt="3"/>
      <dgm:spPr/>
    </dgm:pt>
    <dgm:pt modelId="{ABB6186E-4618-7B44-BE2D-C01EF758202B}" type="pres">
      <dgm:prSet presAssocID="{706B5FDE-1B8C-8649-9529-DD99DF67A8E4}" presName="childShape" presStyleCnt="0"/>
      <dgm:spPr/>
    </dgm:pt>
    <dgm:pt modelId="{4D9BCE03-01E7-8442-869B-F522DB954724}" type="pres">
      <dgm:prSet presAssocID="{885CD814-982B-294D-A8BB-ECB3FB4987FE}" presName="Name13" presStyleLbl="parChTrans1D2" presStyleIdx="0" presStyleCnt="6"/>
      <dgm:spPr/>
    </dgm:pt>
    <dgm:pt modelId="{CDC5A4C9-84B9-8D4B-ABB0-8B751FEFC374}" type="pres">
      <dgm:prSet presAssocID="{11AAFE74-1611-454E-A274-238D429D6D26}" presName="childText" presStyleLbl="bgAcc1" presStyleIdx="0" presStyleCnt="6">
        <dgm:presLayoutVars>
          <dgm:bulletEnabled val="1"/>
        </dgm:presLayoutVars>
      </dgm:prSet>
      <dgm:spPr/>
    </dgm:pt>
    <dgm:pt modelId="{69A672A6-2F67-DE42-BA13-99F6E1FB1730}" type="pres">
      <dgm:prSet presAssocID="{9B05CFFA-1A00-004B-9027-D05639CE2E4B}" presName="Name13" presStyleLbl="parChTrans1D2" presStyleIdx="1" presStyleCnt="6"/>
      <dgm:spPr/>
    </dgm:pt>
    <dgm:pt modelId="{4F0C771B-DDE4-6B47-B4DC-008564CEE0E5}" type="pres">
      <dgm:prSet presAssocID="{87354C1B-6753-C742-88E6-2749AB4236A5}" presName="childText" presStyleLbl="bgAcc1" presStyleIdx="1" presStyleCnt="6">
        <dgm:presLayoutVars>
          <dgm:bulletEnabled val="1"/>
        </dgm:presLayoutVars>
      </dgm:prSet>
      <dgm:spPr/>
    </dgm:pt>
    <dgm:pt modelId="{BE9D9C38-EA58-ED43-9BC6-6D32B0844A70}" type="pres">
      <dgm:prSet presAssocID="{B4049728-E96E-6842-BE9D-FB3A9AD162B1}" presName="root" presStyleCnt="0"/>
      <dgm:spPr/>
    </dgm:pt>
    <dgm:pt modelId="{5575A1CF-2624-294E-A770-0D0AA262BECB}" type="pres">
      <dgm:prSet presAssocID="{B4049728-E96E-6842-BE9D-FB3A9AD162B1}" presName="rootComposite" presStyleCnt="0"/>
      <dgm:spPr/>
    </dgm:pt>
    <dgm:pt modelId="{48B88BE4-134C-C84A-B477-DFC03883A819}" type="pres">
      <dgm:prSet presAssocID="{B4049728-E96E-6842-BE9D-FB3A9AD162B1}" presName="rootText" presStyleLbl="node1" presStyleIdx="1" presStyleCnt="3"/>
      <dgm:spPr/>
    </dgm:pt>
    <dgm:pt modelId="{9D2D03CE-52D3-204F-BC25-08CD9BA99245}" type="pres">
      <dgm:prSet presAssocID="{B4049728-E96E-6842-BE9D-FB3A9AD162B1}" presName="rootConnector" presStyleLbl="node1" presStyleIdx="1" presStyleCnt="3"/>
      <dgm:spPr/>
    </dgm:pt>
    <dgm:pt modelId="{55A9AC2D-2DC4-EA40-979D-AC9A26F15270}" type="pres">
      <dgm:prSet presAssocID="{B4049728-E96E-6842-BE9D-FB3A9AD162B1}" presName="childShape" presStyleCnt="0"/>
      <dgm:spPr/>
    </dgm:pt>
    <dgm:pt modelId="{33D72060-E235-0E41-8D2F-EB3C45D4CE02}" type="pres">
      <dgm:prSet presAssocID="{C5EB2781-6404-664E-AA68-A873DA37E96A}" presName="Name13" presStyleLbl="parChTrans1D2" presStyleIdx="2" presStyleCnt="6"/>
      <dgm:spPr/>
    </dgm:pt>
    <dgm:pt modelId="{BB6F0E16-4B1A-404A-9518-54A090B1A22D}" type="pres">
      <dgm:prSet presAssocID="{4984516E-24CA-504C-9742-C8C701E01755}" presName="childText" presStyleLbl="bgAcc1" presStyleIdx="2" presStyleCnt="6">
        <dgm:presLayoutVars>
          <dgm:bulletEnabled val="1"/>
        </dgm:presLayoutVars>
      </dgm:prSet>
      <dgm:spPr/>
    </dgm:pt>
    <dgm:pt modelId="{04BFF2C1-8F72-EE47-AEC2-0DD134469338}" type="pres">
      <dgm:prSet presAssocID="{8191F20F-A952-CD41-9A80-21149E7F6EB1}" presName="Name13" presStyleLbl="parChTrans1D2" presStyleIdx="3" presStyleCnt="6"/>
      <dgm:spPr/>
    </dgm:pt>
    <dgm:pt modelId="{CB41BC7C-E317-FA4D-AC23-8C55E05F4D0E}" type="pres">
      <dgm:prSet presAssocID="{9A794CDC-2CEE-3E4F-9B30-053B7CC6291C}" presName="childText" presStyleLbl="bgAcc1" presStyleIdx="3" presStyleCnt="6">
        <dgm:presLayoutVars>
          <dgm:bulletEnabled val="1"/>
        </dgm:presLayoutVars>
      </dgm:prSet>
      <dgm:spPr/>
    </dgm:pt>
    <dgm:pt modelId="{8CE2711B-CC95-CD48-8F3A-F295A94D3AEC}" type="pres">
      <dgm:prSet presAssocID="{91F4008A-17C0-D54B-99DB-5D6DAED7E29A}" presName="root" presStyleCnt="0"/>
      <dgm:spPr/>
    </dgm:pt>
    <dgm:pt modelId="{DA8AFFA5-F29C-3C41-BC5E-FC28ECDE75C8}" type="pres">
      <dgm:prSet presAssocID="{91F4008A-17C0-D54B-99DB-5D6DAED7E29A}" presName="rootComposite" presStyleCnt="0"/>
      <dgm:spPr/>
    </dgm:pt>
    <dgm:pt modelId="{D5A2FB43-E767-9348-8AA1-AA50D365A6F3}" type="pres">
      <dgm:prSet presAssocID="{91F4008A-17C0-D54B-99DB-5D6DAED7E29A}" presName="rootText" presStyleLbl="node1" presStyleIdx="2" presStyleCnt="3"/>
      <dgm:spPr/>
    </dgm:pt>
    <dgm:pt modelId="{7F9E0957-F5E8-3E40-A084-ABB6B05A937C}" type="pres">
      <dgm:prSet presAssocID="{91F4008A-17C0-D54B-99DB-5D6DAED7E29A}" presName="rootConnector" presStyleLbl="node1" presStyleIdx="2" presStyleCnt="3"/>
      <dgm:spPr/>
    </dgm:pt>
    <dgm:pt modelId="{B78BEEDB-83EF-2740-919E-C121BBE6B948}" type="pres">
      <dgm:prSet presAssocID="{91F4008A-17C0-D54B-99DB-5D6DAED7E29A}" presName="childShape" presStyleCnt="0"/>
      <dgm:spPr/>
    </dgm:pt>
    <dgm:pt modelId="{6D843FA0-C694-9346-AC8A-DE12C2286F40}" type="pres">
      <dgm:prSet presAssocID="{4F837F1F-AD65-1346-826D-5AB683919AF2}" presName="Name13" presStyleLbl="parChTrans1D2" presStyleIdx="4" presStyleCnt="6"/>
      <dgm:spPr/>
    </dgm:pt>
    <dgm:pt modelId="{D6A0F7E4-7B09-0B49-8B79-15F8D9840480}" type="pres">
      <dgm:prSet presAssocID="{7670846F-B6CE-8C47-8A91-B0A82EABAE3F}" presName="childText" presStyleLbl="bgAcc1" presStyleIdx="4" presStyleCnt="6">
        <dgm:presLayoutVars>
          <dgm:bulletEnabled val="1"/>
        </dgm:presLayoutVars>
      </dgm:prSet>
      <dgm:spPr/>
    </dgm:pt>
    <dgm:pt modelId="{422975D2-FB83-5A4F-AF43-C42608220E05}" type="pres">
      <dgm:prSet presAssocID="{11E891B9-6768-BE46-9C18-9B27CA6A36E4}" presName="Name13" presStyleLbl="parChTrans1D2" presStyleIdx="5" presStyleCnt="6"/>
      <dgm:spPr/>
    </dgm:pt>
    <dgm:pt modelId="{F1306691-4486-5547-9EE1-B6477D677FF6}" type="pres">
      <dgm:prSet presAssocID="{77A0F7DF-7174-674D-9B5F-BCC001F92FCD}" presName="childText" presStyleLbl="bgAcc1" presStyleIdx="5" presStyleCnt="6">
        <dgm:presLayoutVars>
          <dgm:bulletEnabled val="1"/>
        </dgm:presLayoutVars>
      </dgm:prSet>
      <dgm:spPr/>
    </dgm:pt>
  </dgm:ptLst>
  <dgm:cxnLst>
    <dgm:cxn modelId="{920F6804-5D74-B941-AE52-4505FD117C92}" type="presOf" srcId="{87354C1B-6753-C742-88E6-2749AB4236A5}" destId="{4F0C771B-DDE4-6B47-B4DC-008564CEE0E5}" srcOrd="0" destOrd="0" presId="urn:microsoft.com/office/officeart/2005/8/layout/hierarchy3"/>
    <dgm:cxn modelId="{1DCE2A09-31BD-4744-A659-5EA67D75BAEB}" type="presOf" srcId="{11E891B9-6768-BE46-9C18-9B27CA6A36E4}" destId="{422975D2-FB83-5A4F-AF43-C42608220E05}" srcOrd="0" destOrd="0" presId="urn:microsoft.com/office/officeart/2005/8/layout/hierarchy3"/>
    <dgm:cxn modelId="{7CC8B109-69A8-E04F-A68C-A461F415FE7B}" type="presOf" srcId="{C5EB2781-6404-664E-AA68-A873DA37E96A}" destId="{33D72060-E235-0E41-8D2F-EB3C45D4CE02}" srcOrd="0" destOrd="0" presId="urn:microsoft.com/office/officeart/2005/8/layout/hierarchy3"/>
    <dgm:cxn modelId="{3A8DDD09-61B4-A547-AEC2-D5AC17F0027F}" type="presOf" srcId="{31CAAD88-7595-F241-8C51-FB46A31E00C8}" destId="{F1306691-4486-5547-9EE1-B6477D677FF6}" srcOrd="0" destOrd="2" presId="urn:microsoft.com/office/officeart/2005/8/layout/hierarchy3"/>
    <dgm:cxn modelId="{41DB8314-E9C4-D246-BE16-E7C74BFC36F9}" srcId="{C1E02B52-386E-404E-BE82-D495676AFFC8}" destId="{706B5FDE-1B8C-8649-9529-DD99DF67A8E4}" srcOrd="0" destOrd="0" parTransId="{54DFA7A9-43C6-764B-9A42-55F30C2E113C}" sibTransId="{2E413553-9B7D-0E45-A864-0197CA9212A5}"/>
    <dgm:cxn modelId="{3FD08521-F52A-0F43-9389-67F836E089B3}" type="presOf" srcId="{61908F49-F5E3-2C41-BC91-1E79B70E892D}" destId="{F1306691-4486-5547-9EE1-B6477D677FF6}" srcOrd="0" destOrd="5" presId="urn:microsoft.com/office/officeart/2005/8/layout/hierarchy3"/>
    <dgm:cxn modelId="{A8529722-4798-084A-BCD2-6500D547C44B}" srcId="{B4049728-E96E-6842-BE9D-FB3A9AD162B1}" destId="{9A794CDC-2CEE-3E4F-9B30-053B7CC6291C}" srcOrd="1" destOrd="0" parTransId="{8191F20F-A952-CD41-9A80-21149E7F6EB1}" sibTransId="{F4366696-690E-9E42-97E1-AB950252A82B}"/>
    <dgm:cxn modelId="{D2269C2F-E66F-964A-81C8-A7733C4E061E}" srcId="{77A0F7DF-7174-674D-9B5F-BCC001F92FCD}" destId="{E93BE589-167A-6449-B836-DA4690ED93BA}" srcOrd="0" destOrd="0" parTransId="{18549B04-3332-BA49-BE66-C4BD385C5FCC}" sibTransId="{D6381FB9-46C9-2C4A-B792-33143D2EAC3A}"/>
    <dgm:cxn modelId="{86B86033-6208-574A-BBA8-46D4C91BEAD1}" type="presOf" srcId="{885CD814-982B-294D-A8BB-ECB3FB4987FE}" destId="{4D9BCE03-01E7-8442-869B-F522DB954724}" srcOrd="0" destOrd="0" presId="urn:microsoft.com/office/officeart/2005/8/layout/hierarchy3"/>
    <dgm:cxn modelId="{AEBBFA34-3839-6A4C-9A78-1AFE2C3B2882}" srcId="{C1E02B52-386E-404E-BE82-D495676AFFC8}" destId="{91F4008A-17C0-D54B-99DB-5D6DAED7E29A}" srcOrd="2" destOrd="0" parTransId="{975E9E39-3E46-2B45-B13C-D62A712A56B3}" sibTransId="{93AD40CB-21FF-D240-AB05-AB7FFE73CD75}"/>
    <dgm:cxn modelId="{5C43DC35-5DBB-A341-B51E-4AFD7EB8A806}" srcId="{77A0F7DF-7174-674D-9B5F-BCC001F92FCD}" destId="{CBC559EA-06F6-9E4E-B73C-CD8F8AAE62CA}" srcOrd="3" destOrd="0" parTransId="{7D932BDD-9A5F-1147-A931-B7CA41B09C4B}" sibTransId="{910687FB-0153-0748-80AF-AC19B191DB17}"/>
    <dgm:cxn modelId="{1D5DAD39-028F-094B-8564-1F139442A40F}" srcId="{B4049728-E96E-6842-BE9D-FB3A9AD162B1}" destId="{4984516E-24CA-504C-9742-C8C701E01755}" srcOrd="0" destOrd="0" parTransId="{C5EB2781-6404-664E-AA68-A873DA37E96A}" sibTransId="{2EE0F926-F75D-6C46-B090-C94B6E9D5515}"/>
    <dgm:cxn modelId="{D4C24F40-490D-5C42-AF30-1ED32FB5EF74}" type="presOf" srcId="{7670846F-B6CE-8C47-8A91-B0A82EABAE3F}" destId="{D6A0F7E4-7B09-0B49-8B79-15F8D9840480}" srcOrd="0" destOrd="0" presId="urn:microsoft.com/office/officeart/2005/8/layout/hierarchy3"/>
    <dgm:cxn modelId="{9890AA4B-5FE7-8143-BD8A-92D33AA57F0E}" srcId="{77A0F7DF-7174-674D-9B5F-BCC001F92FCD}" destId="{48048501-D26D-DB43-ABD0-8054FDEA39B8}" srcOrd="2" destOrd="0" parTransId="{04E466E1-E40E-8647-9C73-86F9E71B136F}" sibTransId="{9D9A9689-9238-7440-8DA1-796A5E75B9B4}"/>
    <dgm:cxn modelId="{8F80A64E-5B43-DB4C-842F-F3B4A270449F}" type="presOf" srcId="{706B5FDE-1B8C-8649-9529-DD99DF67A8E4}" destId="{0026DE38-2859-234E-A384-CD35DA059009}" srcOrd="0" destOrd="0" presId="urn:microsoft.com/office/officeart/2005/8/layout/hierarchy3"/>
    <dgm:cxn modelId="{6D77BC4F-5BCD-0F4D-8FB5-3EED533AF0BF}" srcId="{91F4008A-17C0-D54B-99DB-5D6DAED7E29A}" destId="{7670846F-B6CE-8C47-8A91-B0A82EABAE3F}" srcOrd="0" destOrd="0" parTransId="{4F837F1F-AD65-1346-826D-5AB683919AF2}" sibTransId="{00DB2397-AC3B-3B4C-B955-C02107A7727E}"/>
    <dgm:cxn modelId="{616FD14F-546D-394F-BD5C-40FF5EAD9A9E}" srcId="{C1E02B52-386E-404E-BE82-D495676AFFC8}" destId="{B4049728-E96E-6842-BE9D-FB3A9AD162B1}" srcOrd="1" destOrd="0" parTransId="{D2BBAED2-6D04-724F-977D-ABAF7A177AD2}" sibTransId="{8B9292EB-D04C-264C-B69C-74C6F5EDA427}"/>
    <dgm:cxn modelId="{6A69BF63-E4E3-2D48-9870-DBC415061A77}" type="presOf" srcId="{706B5FDE-1B8C-8649-9529-DD99DF67A8E4}" destId="{C3259DDB-FFFC-4E43-8C0D-C431153F2720}" srcOrd="1" destOrd="0" presId="urn:microsoft.com/office/officeart/2005/8/layout/hierarchy3"/>
    <dgm:cxn modelId="{86E03964-38A0-AB4C-8850-A543E3FCDFF1}" type="presOf" srcId="{4F837F1F-AD65-1346-826D-5AB683919AF2}" destId="{6D843FA0-C694-9346-AC8A-DE12C2286F40}" srcOrd="0" destOrd="0" presId="urn:microsoft.com/office/officeart/2005/8/layout/hierarchy3"/>
    <dgm:cxn modelId="{62042F6D-3B9C-1C45-80EC-CA7653FD8FF0}" type="presOf" srcId="{48048501-D26D-DB43-ABD0-8054FDEA39B8}" destId="{F1306691-4486-5547-9EE1-B6477D677FF6}" srcOrd="0" destOrd="3" presId="urn:microsoft.com/office/officeart/2005/8/layout/hierarchy3"/>
    <dgm:cxn modelId="{B0858974-7526-474D-8AAC-6DD698FCB2B0}" type="presOf" srcId="{D6F0731A-F88E-B948-9F02-E6FB35B6B1FF}" destId="{F1306691-4486-5547-9EE1-B6477D677FF6}" srcOrd="0" destOrd="6" presId="urn:microsoft.com/office/officeart/2005/8/layout/hierarchy3"/>
    <dgm:cxn modelId="{F8720B76-922D-3949-853E-628AEE6D6465}" srcId="{91F4008A-17C0-D54B-99DB-5D6DAED7E29A}" destId="{77A0F7DF-7174-674D-9B5F-BCC001F92FCD}" srcOrd="1" destOrd="0" parTransId="{11E891B9-6768-BE46-9C18-9B27CA6A36E4}" sibTransId="{32A13C38-7A51-BC4E-ABEC-8FC47B326FA6}"/>
    <dgm:cxn modelId="{DBC2D977-9431-1C49-B048-B8970CD3ADDB}" type="presOf" srcId="{DD2EF354-602C-6E46-B9C1-93D8A00B1813}" destId="{4F0C771B-DDE4-6B47-B4DC-008564CEE0E5}" srcOrd="0" destOrd="2" presId="urn:microsoft.com/office/officeart/2005/8/layout/hierarchy3"/>
    <dgm:cxn modelId="{611A6D84-8A88-3548-9C39-A9E6C2DF6F87}" srcId="{77A0F7DF-7174-674D-9B5F-BCC001F92FCD}" destId="{31CAAD88-7595-F241-8C51-FB46A31E00C8}" srcOrd="1" destOrd="0" parTransId="{EA315F1B-4007-F34A-B1F5-0081DE712B06}" sibTransId="{A9420A81-1D75-A24F-9C80-2AFA53265DF5}"/>
    <dgm:cxn modelId="{1A1AD28A-0479-3643-841E-1637C48D1DFE}" type="presOf" srcId="{77A0F7DF-7174-674D-9B5F-BCC001F92FCD}" destId="{F1306691-4486-5547-9EE1-B6477D677FF6}" srcOrd="0" destOrd="0" presId="urn:microsoft.com/office/officeart/2005/8/layout/hierarchy3"/>
    <dgm:cxn modelId="{78FAFD8A-32EC-F14A-88F7-763A1BD85813}" srcId="{77A0F7DF-7174-674D-9B5F-BCC001F92FCD}" destId="{61908F49-F5E3-2C41-BC91-1E79B70E892D}" srcOrd="4" destOrd="0" parTransId="{00A43855-FFF1-9842-B245-E5C5186D3EA5}" sibTransId="{A25C76CA-B7D3-CC46-9F76-72964494D33D}"/>
    <dgm:cxn modelId="{408785A0-8335-5A4F-9694-9A82B2D0B8C3}" srcId="{87354C1B-6753-C742-88E6-2749AB4236A5}" destId="{DD2EF354-602C-6E46-B9C1-93D8A00B1813}" srcOrd="1" destOrd="0" parTransId="{DBACAF61-96D2-0B46-BC84-7D44B6894273}" sibTransId="{32ED3F57-D6B5-894B-8936-E183F5720F36}"/>
    <dgm:cxn modelId="{80E8EFA1-D763-834F-9F61-5CC82224A9B4}" srcId="{87354C1B-6753-C742-88E6-2749AB4236A5}" destId="{E2D0BC85-DBA5-5545-901B-2FB5F17E1DA6}" srcOrd="2" destOrd="0" parTransId="{338FFBBD-BAA1-DA47-BCD6-832891D81163}" sibTransId="{7E48BBBD-B50C-2040-A0BA-68144536DCFF}"/>
    <dgm:cxn modelId="{FA8C6EA4-64F8-1D46-AE56-9A96F5BBCEFC}" type="presOf" srcId="{11AAFE74-1611-454E-A274-238D429D6D26}" destId="{CDC5A4C9-84B9-8D4B-ABB0-8B751FEFC374}" srcOrd="0" destOrd="0" presId="urn:microsoft.com/office/officeart/2005/8/layout/hierarchy3"/>
    <dgm:cxn modelId="{12C541A8-4199-7E4A-BA9A-10EDBFF36057}" type="presOf" srcId="{9B05CFFA-1A00-004B-9027-D05639CE2E4B}" destId="{69A672A6-2F67-DE42-BA13-99F6E1FB1730}" srcOrd="0" destOrd="0" presId="urn:microsoft.com/office/officeart/2005/8/layout/hierarchy3"/>
    <dgm:cxn modelId="{8A02B4AD-6BCF-8F42-956A-10F5C3BFC364}" type="presOf" srcId="{CBC559EA-06F6-9E4E-B73C-CD8F8AAE62CA}" destId="{F1306691-4486-5547-9EE1-B6477D677FF6}" srcOrd="0" destOrd="4" presId="urn:microsoft.com/office/officeart/2005/8/layout/hierarchy3"/>
    <dgm:cxn modelId="{6E436FB4-9578-544F-8581-6A1A2AE012FA}" srcId="{87354C1B-6753-C742-88E6-2749AB4236A5}" destId="{E7C074B8-C177-2F4F-A60A-C7DB914904FB}" srcOrd="0" destOrd="0" parTransId="{40C6DD54-1788-5942-908A-630ED4C43B10}" sibTransId="{E55B0399-F0D7-284A-A14C-BFA89374610D}"/>
    <dgm:cxn modelId="{5A3237BB-4142-524F-9421-82B07C4DCC49}" type="presOf" srcId="{C1E02B52-386E-404E-BE82-D495676AFFC8}" destId="{ED27CB50-4E32-5B48-A862-BB8AC5538CF0}" srcOrd="0" destOrd="0" presId="urn:microsoft.com/office/officeart/2005/8/layout/hierarchy3"/>
    <dgm:cxn modelId="{DFA7DABC-18E9-5D46-80EE-D8740DEC2DA9}" type="presOf" srcId="{4984516E-24CA-504C-9742-C8C701E01755}" destId="{BB6F0E16-4B1A-404A-9518-54A090B1A22D}" srcOrd="0" destOrd="0" presId="urn:microsoft.com/office/officeart/2005/8/layout/hierarchy3"/>
    <dgm:cxn modelId="{C9C873C4-8115-2C41-8518-58B5D62A71BE}" srcId="{706B5FDE-1B8C-8649-9529-DD99DF67A8E4}" destId="{87354C1B-6753-C742-88E6-2749AB4236A5}" srcOrd="1" destOrd="0" parTransId="{9B05CFFA-1A00-004B-9027-D05639CE2E4B}" sibTransId="{837B8399-3DD3-6D4F-A218-BD13AEFC7C99}"/>
    <dgm:cxn modelId="{3E4B0AC8-FFE9-7D40-83F7-35E76B3BD862}" srcId="{706B5FDE-1B8C-8649-9529-DD99DF67A8E4}" destId="{11AAFE74-1611-454E-A274-238D429D6D26}" srcOrd="0" destOrd="0" parTransId="{885CD814-982B-294D-A8BB-ECB3FB4987FE}" sibTransId="{32406191-90F7-9E46-84AA-919C12F2A5F4}"/>
    <dgm:cxn modelId="{8F17DFC8-AA04-5542-9D8B-E6AAB79DDA53}" type="presOf" srcId="{B4049728-E96E-6842-BE9D-FB3A9AD162B1}" destId="{9D2D03CE-52D3-204F-BC25-08CD9BA99245}" srcOrd="1" destOrd="0" presId="urn:microsoft.com/office/officeart/2005/8/layout/hierarchy3"/>
    <dgm:cxn modelId="{5328A8CA-6B78-AA4D-96D1-AFAB236197BA}" type="presOf" srcId="{B4049728-E96E-6842-BE9D-FB3A9AD162B1}" destId="{48B88BE4-134C-C84A-B477-DFC03883A819}" srcOrd="0" destOrd="0" presId="urn:microsoft.com/office/officeart/2005/8/layout/hierarchy3"/>
    <dgm:cxn modelId="{2BEA7FD0-3DF6-9443-957B-C5C0656B4EF8}" srcId="{77A0F7DF-7174-674D-9B5F-BCC001F92FCD}" destId="{D6F0731A-F88E-B948-9F02-E6FB35B6B1FF}" srcOrd="5" destOrd="0" parTransId="{4E76C16E-2AE1-FD49-A520-734B16595ADE}" sibTransId="{4C3B4C02-3445-B549-AB3D-EA06B776AF71}"/>
    <dgm:cxn modelId="{B6769BD5-A23F-F14C-A0AF-0C9C153EF05D}" type="presOf" srcId="{E7C074B8-C177-2F4F-A60A-C7DB914904FB}" destId="{4F0C771B-DDE4-6B47-B4DC-008564CEE0E5}" srcOrd="0" destOrd="1" presId="urn:microsoft.com/office/officeart/2005/8/layout/hierarchy3"/>
    <dgm:cxn modelId="{2533D6D9-5028-E54E-AE3D-3D6EBCD7BAED}" type="presOf" srcId="{8191F20F-A952-CD41-9A80-21149E7F6EB1}" destId="{04BFF2C1-8F72-EE47-AEC2-0DD134469338}" srcOrd="0" destOrd="0" presId="urn:microsoft.com/office/officeart/2005/8/layout/hierarchy3"/>
    <dgm:cxn modelId="{01AC09EB-3BF1-3F4C-87BD-127F094464B8}" type="presOf" srcId="{91F4008A-17C0-D54B-99DB-5D6DAED7E29A}" destId="{D5A2FB43-E767-9348-8AA1-AA50D365A6F3}" srcOrd="0" destOrd="0" presId="urn:microsoft.com/office/officeart/2005/8/layout/hierarchy3"/>
    <dgm:cxn modelId="{A7B493ED-2C73-0540-BB2E-E714CD11094D}" type="presOf" srcId="{9A794CDC-2CEE-3E4F-9B30-053B7CC6291C}" destId="{CB41BC7C-E317-FA4D-AC23-8C55E05F4D0E}" srcOrd="0" destOrd="0" presId="urn:microsoft.com/office/officeart/2005/8/layout/hierarchy3"/>
    <dgm:cxn modelId="{B3DCC6EE-5AF0-A841-84D9-F890F3FD61B5}" type="presOf" srcId="{91F4008A-17C0-D54B-99DB-5D6DAED7E29A}" destId="{7F9E0957-F5E8-3E40-A084-ABB6B05A937C}" srcOrd="1" destOrd="0" presId="urn:microsoft.com/office/officeart/2005/8/layout/hierarchy3"/>
    <dgm:cxn modelId="{2B1B61FB-8733-724F-897C-FD48B50E3E0D}" type="presOf" srcId="{E93BE589-167A-6449-B836-DA4690ED93BA}" destId="{F1306691-4486-5547-9EE1-B6477D677FF6}" srcOrd="0" destOrd="1" presId="urn:microsoft.com/office/officeart/2005/8/layout/hierarchy3"/>
    <dgm:cxn modelId="{7A993CFD-EFA4-5C49-9D39-C0C189DD568D}" type="presOf" srcId="{E2D0BC85-DBA5-5545-901B-2FB5F17E1DA6}" destId="{4F0C771B-DDE4-6B47-B4DC-008564CEE0E5}" srcOrd="0" destOrd="3" presId="urn:microsoft.com/office/officeart/2005/8/layout/hierarchy3"/>
    <dgm:cxn modelId="{9E412CDC-5C18-7647-BA67-0F5450208870}" type="presParOf" srcId="{ED27CB50-4E32-5B48-A862-BB8AC5538CF0}" destId="{D91E6F15-66B8-2044-8FAC-1C244EAB458C}" srcOrd="0" destOrd="0" presId="urn:microsoft.com/office/officeart/2005/8/layout/hierarchy3"/>
    <dgm:cxn modelId="{EC24A8D2-A719-D740-8E36-3A4E94A2EB55}" type="presParOf" srcId="{D91E6F15-66B8-2044-8FAC-1C244EAB458C}" destId="{1C7F09C0-0336-7B48-A2BC-7071FEDA4D45}" srcOrd="0" destOrd="0" presId="urn:microsoft.com/office/officeart/2005/8/layout/hierarchy3"/>
    <dgm:cxn modelId="{003FEC43-A0F2-6F47-9F96-FC0C29A02AE6}" type="presParOf" srcId="{1C7F09C0-0336-7B48-A2BC-7071FEDA4D45}" destId="{0026DE38-2859-234E-A384-CD35DA059009}" srcOrd="0" destOrd="0" presId="urn:microsoft.com/office/officeart/2005/8/layout/hierarchy3"/>
    <dgm:cxn modelId="{B8B20DA1-0F0D-D748-8F05-8E8E1AF6B07E}" type="presParOf" srcId="{1C7F09C0-0336-7B48-A2BC-7071FEDA4D45}" destId="{C3259DDB-FFFC-4E43-8C0D-C431153F2720}" srcOrd="1" destOrd="0" presId="urn:microsoft.com/office/officeart/2005/8/layout/hierarchy3"/>
    <dgm:cxn modelId="{74EE3203-4F4B-FA48-9BB3-7086FBA2FDD1}" type="presParOf" srcId="{D91E6F15-66B8-2044-8FAC-1C244EAB458C}" destId="{ABB6186E-4618-7B44-BE2D-C01EF758202B}" srcOrd="1" destOrd="0" presId="urn:microsoft.com/office/officeart/2005/8/layout/hierarchy3"/>
    <dgm:cxn modelId="{B3F80BDD-181C-624F-899B-59C452913E67}" type="presParOf" srcId="{ABB6186E-4618-7B44-BE2D-C01EF758202B}" destId="{4D9BCE03-01E7-8442-869B-F522DB954724}" srcOrd="0" destOrd="0" presId="urn:microsoft.com/office/officeart/2005/8/layout/hierarchy3"/>
    <dgm:cxn modelId="{C29A81AA-5A16-7249-81B6-505221DC397A}" type="presParOf" srcId="{ABB6186E-4618-7B44-BE2D-C01EF758202B}" destId="{CDC5A4C9-84B9-8D4B-ABB0-8B751FEFC374}" srcOrd="1" destOrd="0" presId="urn:microsoft.com/office/officeart/2005/8/layout/hierarchy3"/>
    <dgm:cxn modelId="{A313A7A7-839C-614D-9AD5-6E90DC4BF1BD}" type="presParOf" srcId="{ABB6186E-4618-7B44-BE2D-C01EF758202B}" destId="{69A672A6-2F67-DE42-BA13-99F6E1FB1730}" srcOrd="2" destOrd="0" presId="urn:microsoft.com/office/officeart/2005/8/layout/hierarchy3"/>
    <dgm:cxn modelId="{3857D3A2-D1C0-304C-99BD-B05314C4188D}" type="presParOf" srcId="{ABB6186E-4618-7B44-BE2D-C01EF758202B}" destId="{4F0C771B-DDE4-6B47-B4DC-008564CEE0E5}" srcOrd="3" destOrd="0" presId="urn:microsoft.com/office/officeart/2005/8/layout/hierarchy3"/>
    <dgm:cxn modelId="{2F03AA49-C897-0148-AE63-9414436A3A7A}" type="presParOf" srcId="{ED27CB50-4E32-5B48-A862-BB8AC5538CF0}" destId="{BE9D9C38-EA58-ED43-9BC6-6D32B0844A70}" srcOrd="1" destOrd="0" presId="urn:microsoft.com/office/officeart/2005/8/layout/hierarchy3"/>
    <dgm:cxn modelId="{CBD288F3-A94E-0A48-B6CC-C0BEE26A4C73}" type="presParOf" srcId="{BE9D9C38-EA58-ED43-9BC6-6D32B0844A70}" destId="{5575A1CF-2624-294E-A770-0D0AA262BECB}" srcOrd="0" destOrd="0" presId="urn:microsoft.com/office/officeart/2005/8/layout/hierarchy3"/>
    <dgm:cxn modelId="{5C8E62B5-04D2-4747-B8F3-ADB878A06E50}" type="presParOf" srcId="{5575A1CF-2624-294E-A770-0D0AA262BECB}" destId="{48B88BE4-134C-C84A-B477-DFC03883A819}" srcOrd="0" destOrd="0" presId="urn:microsoft.com/office/officeart/2005/8/layout/hierarchy3"/>
    <dgm:cxn modelId="{33020E0A-828D-E746-BE91-BAC53333F95C}" type="presParOf" srcId="{5575A1CF-2624-294E-A770-0D0AA262BECB}" destId="{9D2D03CE-52D3-204F-BC25-08CD9BA99245}" srcOrd="1" destOrd="0" presId="urn:microsoft.com/office/officeart/2005/8/layout/hierarchy3"/>
    <dgm:cxn modelId="{1C653414-4242-AD4A-9F0F-96818CBA8B3D}" type="presParOf" srcId="{BE9D9C38-EA58-ED43-9BC6-6D32B0844A70}" destId="{55A9AC2D-2DC4-EA40-979D-AC9A26F15270}" srcOrd="1" destOrd="0" presId="urn:microsoft.com/office/officeart/2005/8/layout/hierarchy3"/>
    <dgm:cxn modelId="{B19536F4-9960-9543-BFAE-09AC0B4722BA}" type="presParOf" srcId="{55A9AC2D-2DC4-EA40-979D-AC9A26F15270}" destId="{33D72060-E235-0E41-8D2F-EB3C45D4CE02}" srcOrd="0" destOrd="0" presId="urn:microsoft.com/office/officeart/2005/8/layout/hierarchy3"/>
    <dgm:cxn modelId="{BA4F1FE7-CB20-DF4E-A97D-6DAA3D1D6353}" type="presParOf" srcId="{55A9AC2D-2DC4-EA40-979D-AC9A26F15270}" destId="{BB6F0E16-4B1A-404A-9518-54A090B1A22D}" srcOrd="1" destOrd="0" presId="urn:microsoft.com/office/officeart/2005/8/layout/hierarchy3"/>
    <dgm:cxn modelId="{CE27325F-A9BF-7C45-9014-EF21B6B1A1D8}" type="presParOf" srcId="{55A9AC2D-2DC4-EA40-979D-AC9A26F15270}" destId="{04BFF2C1-8F72-EE47-AEC2-0DD134469338}" srcOrd="2" destOrd="0" presId="urn:microsoft.com/office/officeart/2005/8/layout/hierarchy3"/>
    <dgm:cxn modelId="{01A7B112-33A2-D641-AE51-692F58BDAA39}" type="presParOf" srcId="{55A9AC2D-2DC4-EA40-979D-AC9A26F15270}" destId="{CB41BC7C-E317-FA4D-AC23-8C55E05F4D0E}" srcOrd="3" destOrd="0" presId="urn:microsoft.com/office/officeart/2005/8/layout/hierarchy3"/>
    <dgm:cxn modelId="{BE5A7068-8B41-DE40-B3CA-D02F25C3A530}" type="presParOf" srcId="{ED27CB50-4E32-5B48-A862-BB8AC5538CF0}" destId="{8CE2711B-CC95-CD48-8F3A-F295A94D3AEC}" srcOrd="2" destOrd="0" presId="urn:microsoft.com/office/officeart/2005/8/layout/hierarchy3"/>
    <dgm:cxn modelId="{C4A961A6-997B-6F41-ACB9-79C64176BA02}" type="presParOf" srcId="{8CE2711B-CC95-CD48-8F3A-F295A94D3AEC}" destId="{DA8AFFA5-F29C-3C41-BC5E-FC28ECDE75C8}" srcOrd="0" destOrd="0" presId="urn:microsoft.com/office/officeart/2005/8/layout/hierarchy3"/>
    <dgm:cxn modelId="{4D880E97-4604-C644-8BFF-AE14072CC67B}" type="presParOf" srcId="{DA8AFFA5-F29C-3C41-BC5E-FC28ECDE75C8}" destId="{D5A2FB43-E767-9348-8AA1-AA50D365A6F3}" srcOrd="0" destOrd="0" presId="urn:microsoft.com/office/officeart/2005/8/layout/hierarchy3"/>
    <dgm:cxn modelId="{9480DD9D-E62D-C04B-AB28-5538EDFDDE54}" type="presParOf" srcId="{DA8AFFA5-F29C-3C41-BC5E-FC28ECDE75C8}" destId="{7F9E0957-F5E8-3E40-A084-ABB6B05A937C}" srcOrd="1" destOrd="0" presId="urn:microsoft.com/office/officeart/2005/8/layout/hierarchy3"/>
    <dgm:cxn modelId="{957771EA-685B-9049-AAF5-02CD599272D4}" type="presParOf" srcId="{8CE2711B-CC95-CD48-8F3A-F295A94D3AEC}" destId="{B78BEEDB-83EF-2740-919E-C121BBE6B948}" srcOrd="1" destOrd="0" presId="urn:microsoft.com/office/officeart/2005/8/layout/hierarchy3"/>
    <dgm:cxn modelId="{BD14B437-CCFC-3349-9195-21835E43800D}" type="presParOf" srcId="{B78BEEDB-83EF-2740-919E-C121BBE6B948}" destId="{6D843FA0-C694-9346-AC8A-DE12C2286F40}" srcOrd="0" destOrd="0" presId="urn:microsoft.com/office/officeart/2005/8/layout/hierarchy3"/>
    <dgm:cxn modelId="{388518D0-4B3C-8549-913F-79F9E1B4C02C}" type="presParOf" srcId="{B78BEEDB-83EF-2740-919E-C121BBE6B948}" destId="{D6A0F7E4-7B09-0B49-8B79-15F8D9840480}" srcOrd="1" destOrd="0" presId="urn:microsoft.com/office/officeart/2005/8/layout/hierarchy3"/>
    <dgm:cxn modelId="{A1AADCA9-D9FB-BE48-83A8-A437DEC578FD}" type="presParOf" srcId="{B78BEEDB-83EF-2740-919E-C121BBE6B948}" destId="{422975D2-FB83-5A4F-AF43-C42608220E05}" srcOrd="2" destOrd="0" presId="urn:microsoft.com/office/officeart/2005/8/layout/hierarchy3"/>
    <dgm:cxn modelId="{4A4BF847-F141-DA46-A249-05B2FE12371F}" type="presParOf" srcId="{B78BEEDB-83EF-2740-919E-C121BBE6B948}" destId="{F1306691-4486-5547-9EE1-B6477D677FF6}" srcOrd="3"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98E38906-8D76-0F4E-A1B7-8A016967BCFF}" type="doc">
      <dgm:prSet loTypeId="urn:microsoft.com/office/officeart/2005/8/layout/lProcess1" loCatId="process" qsTypeId="urn:microsoft.com/office/officeart/2005/8/quickstyle/simple4" qsCatId="simple" csTypeId="urn:microsoft.com/office/officeart/2005/8/colors/accent1_2" csCatId="accent1" phldr="1"/>
      <dgm:spPr/>
      <dgm:t>
        <a:bodyPr/>
        <a:lstStyle/>
        <a:p>
          <a:endParaRPr lang="en-US"/>
        </a:p>
      </dgm:t>
    </dgm:pt>
    <dgm:pt modelId="{B5801504-AF4A-E540-8468-BB3C528D3768}">
      <dgm:prSet/>
      <dgm:spPr>
        <a:solidFill>
          <a:schemeClr val="accent3">
            <a:lumMod val="75000"/>
          </a:schemeClr>
        </a:solidFill>
      </dgm:spPr>
      <dgm:t>
        <a:bodyPr/>
        <a:lstStyle/>
        <a:p>
          <a:pPr rtl="0"/>
          <a:r>
            <a:rPr lang="en-US" dirty="0"/>
            <a:t>The management of the life cycle of the credential</a:t>
          </a:r>
        </a:p>
      </dgm:t>
    </dgm:pt>
    <dgm:pt modelId="{16C7D159-2ACE-9744-817E-69265B3B347B}" type="parTrans" cxnId="{A02FB4A1-1569-164B-AEF8-C58435FD10C1}">
      <dgm:prSet/>
      <dgm:spPr/>
      <dgm:t>
        <a:bodyPr/>
        <a:lstStyle/>
        <a:p>
          <a:endParaRPr lang="en-US"/>
        </a:p>
      </dgm:t>
    </dgm:pt>
    <dgm:pt modelId="{5331CD0A-1B24-9049-89E4-D0D57EFAAAA6}" type="sibTrans" cxnId="{A02FB4A1-1569-164B-AEF8-C58435FD10C1}">
      <dgm:prSet/>
      <dgm:spPr/>
      <dgm:t>
        <a:bodyPr/>
        <a:lstStyle/>
        <a:p>
          <a:endParaRPr lang="en-US"/>
        </a:p>
      </dgm:t>
    </dgm:pt>
    <dgm:pt modelId="{F71993E4-0262-E14B-BEA1-ADFE29FDFC84}">
      <dgm:prSet/>
      <dgm:spPr>
        <a:solidFill>
          <a:schemeClr val="accent3">
            <a:lumMod val="40000"/>
            <a:lumOff val="60000"/>
            <a:alpha val="90000"/>
          </a:schemeClr>
        </a:solidFill>
        <a:ln>
          <a:solidFill>
            <a:schemeClr val="accent3">
              <a:lumMod val="50000"/>
              <a:alpha val="90000"/>
            </a:schemeClr>
          </a:solidFill>
        </a:ln>
      </dgm:spPr>
      <dgm:t>
        <a:bodyPr/>
        <a:lstStyle/>
        <a:p>
          <a:pPr rtl="0"/>
          <a:r>
            <a:rPr lang="en-US" b="1" dirty="0"/>
            <a:t>Examples of credentials are smart cards, private/public cryptographic keys, and digital certificates</a:t>
          </a:r>
        </a:p>
      </dgm:t>
    </dgm:pt>
    <dgm:pt modelId="{A481FCD3-A8AC-7E42-B33A-1F4DB515C41B}" type="parTrans" cxnId="{EF09172A-F412-4841-9CD3-E771389CEB6B}">
      <dgm:prSet/>
      <dgm:spPr>
        <a:solidFill>
          <a:schemeClr val="accent3">
            <a:lumMod val="75000"/>
          </a:schemeClr>
        </a:solidFill>
      </dgm:spPr>
      <dgm:t>
        <a:bodyPr/>
        <a:lstStyle/>
        <a:p>
          <a:endParaRPr lang="en-US"/>
        </a:p>
      </dgm:t>
    </dgm:pt>
    <dgm:pt modelId="{C69676B5-0C81-3842-B198-DD230E173192}" type="sibTrans" cxnId="{EF09172A-F412-4841-9CD3-E771389CEB6B}">
      <dgm:prSet/>
      <dgm:spPr/>
      <dgm:t>
        <a:bodyPr/>
        <a:lstStyle/>
        <a:p>
          <a:endParaRPr lang="en-US"/>
        </a:p>
      </dgm:t>
    </dgm:pt>
    <dgm:pt modelId="{7EC075B5-1023-BF46-93A3-4B5E49291569}">
      <dgm:prSet/>
      <dgm:spPr>
        <a:solidFill>
          <a:schemeClr val="accent5">
            <a:lumMod val="75000"/>
          </a:schemeClr>
        </a:solidFill>
      </dgm:spPr>
      <dgm:t>
        <a:bodyPr/>
        <a:lstStyle/>
        <a:p>
          <a:pPr rtl="0"/>
          <a:r>
            <a:rPr lang="en-US" dirty="0"/>
            <a:t>Encompasses five logical components:</a:t>
          </a:r>
        </a:p>
      </dgm:t>
    </dgm:pt>
    <dgm:pt modelId="{D1BE679F-CC12-E947-B7D4-3A58474EC96D}" type="parTrans" cxnId="{569D2685-15A6-E149-89A9-33F279893933}">
      <dgm:prSet/>
      <dgm:spPr/>
      <dgm:t>
        <a:bodyPr/>
        <a:lstStyle/>
        <a:p>
          <a:endParaRPr lang="en-US"/>
        </a:p>
      </dgm:t>
    </dgm:pt>
    <dgm:pt modelId="{AB2BF87B-A201-034B-B989-451C82DE1A0A}" type="sibTrans" cxnId="{569D2685-15A6-E149-89A9-33F279893933}">
      <dgm:prSet/>
      <dgm:spPr/>
      <dgm:t>
        <a:bodyPr/>
        <a:lstStyle/>
        <a:p>
          <a:endParaRPr lang="en-US"/>
        </a:p>
      </dgm:t>
    </dgm:pt>
    <dgm:pt modelId="{079095F0-255F-CE4F-8999-E1ABC6E81543}">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a:t>An authorized individual sponsors an individual or entity for a credential to establish the need for the credential</a:t>
          </a:r>
        </a:p>
      </dgm:t>
    </dgm:pt>
    <dgm:pt modelId="{60010E2B-EFD5-3A4E-82CA-CA7E4433ED61}" type="parTrans" cxnId="{9DE825EF-73DE-F048-A8EA-3C85DEE8EE6A}">
      <dgm:prSet/>
      <dgm:spPr>
        <a:solidFill>
          <a:schemeClr val="accent5">
            <a:lumMod val="75000"/>
          </a:schemeClr>
        </a:solidFill>
      </dgm:spPr>
      <dgm:t>
        <a:bodyPr/>
        <a:lstStyle/>
        <a:p>
          <a:endParaRPr lang="en-US"/>
        </a:p>
      </dgm:t>
    </dgm:pt>
    <dgm:pt modelId="{080FE147-222A-0241-B86B-DED5D9A5E54D}" type="sibTrans" cxnId="{9DE825EF-73DE-F048-A8EA-3C85DEE8EE6A}">
      <dgm:prSet/>
      <dgm:spPr>
        <a:solidFill>
          <a:schemeClr val="accent5">
            <a:lumMod val="75000"/>
          </a:schemeClr>
        </a:solidFill>
      </dgm:spPr>
      <dgm:t>
        <a:bodyPr/>
        <a:lstStyle/>
        <a:p>
          <a:endParaRPr lang="en-US"/>
        </a:p>
      </dgm:t>
    </dgm:pt>
    <dgm:pt modelId="{3E5BA85D-C766-1845-9C44-2A96D8482AC3}">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a:t>The sponsored individual enrolls for the credential</a:t>
          </a:r>
        </a:p>
      </dgm:t>
    </dgm:pt>
    <dgm:pt modelId="{6765C85F-65E7-8943-A46C-6BCC3582E4F1}" type="parTrans" cxnId="{A84D52AA-E26D-9B44-9955-4CE3E155807A}">
      <dgm:prSet/>
      <dgm:spPr/>
      <dgm:t>
        <a:bodyPr/>
        <a:lstStyle/>
        <a:p>
          <a:endParaRPr lang="en-US"/>
        </a:p>
      </dgm:t>
    </dgm:pt>
    <dgm:pt modelId="{4718478B-8BCB-164A-A5E6-57C12874E2D8}" type="sibTrans" cxnId="{A84D52AA-E26D-9B44-9955-4CE3E155807A}">
      <dgm:prSet/>
      <dgm:spPr>
        <a:solidFill>
          <a:schemeClr val="accent5">
            <a:lumMod val="75000"/>
          </a:schemeClr>
        </a:solidFill>
      </dgm:spPr>
      <dgm:t>
        <a:bodyPr/>
        <a:lstStyle/>
        <a:p>
          <a:endParaRPr lang="en-US"/>
        </a:p>
      </dgm:t>
    </dgm:pt>
    <dgm:pt modelId="{C24752F6-2141-DF47-ABBF-3157E375658F}">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a:t>Process typically consists of identity proofing and the capture of biographic and biometric data</a:t>
          </a:r>
        </a:p>
      </dgm:t>
    </dgm:pt>
    <dgm:pt modelId="{7334FD0C-4AEE-5D4E-87C6-C8542362AB50}" type="parTrans" cxnId="{8C06F493-81D8-D94C-AC34-2ACE46EFEFB7}">
      <dgm:prSet/>
      <dgm:spPr/>
      <dgm:t>
        <a:bodyPr/>
        <a:lstStyle/>
        <a:p>
          <a:endParaRPr lang="en-US"/>
        </a:p>
      </dgm:t>
    </dgm:pt>
    <dgm:pt modelId="{693CD46C-925E-224C-98FB-D1C109C0A19B}" type="sibTrans" cxnId="{8C06F493-81D8-D94C-AC34-2ACE46EFEFB7}">
      <dgm:prSet/>
      <dgm:spPr/>
      <dgm:t>
        <a:bodyPr/>
        <a:lstStyle/>
        <a:p>
          <a:endParaRPr lang="en-US"/>
        </a:p>
      </dgm:t>
    </dgm:pt>
    <dgm:pt modelId="{A8C4131C-8550-DC47-9FF3-52F2E8624980}">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a:t>This step may also involve incorporating authoritative attribute data, maintained by the identity management component</a:t>
          </a:r>
        </a:p>
      </dgm:t>
    </dgm:pt>
    <dgm:pt modelId="{B3BB0C5B-253F-3D4E-92F4-D945D07A2C34}" type="parTrans" cxnId="{EB1E911F-B792-5E4F-8E36-59641C99CCD9}">
      <dgm:prSet/>
      <dgm:spPr/>
      <dgm:t>
        <a:bodyPr/>
        <a:lstStyle/>
        <a:p>
          <a:endParaRPr lang="en-US"/>
        </a:p>
      </dgm:t>
    </dgm:pt>
    <dgm:pt modelId="{00B24A37-8065-344A-9AA2-F67A2491C920}" type="sibTrans" cxnId="{EB1E911F-B792-5E4F-8E36-59641C99CCD9}">
      <dgm:prSet/>
      <dgm:spPr/>
      <dgm:t>
        <a:bodyPr/>
        <a:lstStyle/>
        <a:p>
          <a:endParaRPr lang="en-US"/>
        </a:p>
      </dgm:t>
    </dgm:pt>
    <dgm:pt modelId="{2B41C0E3-6092-2C44-85B6-AEC31B23A563}">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a:t>A credential is produced</a:t>
          </a:r>
        </a:p>
      </dgm:t>
    </dgm:pt>
    <dgm:pt modelId="{4E9364E1-4B36-A44E-B50B-81BCAAE70513}" type="parTrans" cxnId="{FAC3B592-46A5-1F48-ACDD-D26830737027}">
      <dgm:prSet/>
      <dgm:spPr/>
      <dgm:t>
        <a:bodyPr/>
        <a:lstStyle/>
        <a:p>
          <a:endParaRPr lang="en-US"/>
        </a:p>
      </dgm:t>
    </dgm:pt>
    <dgm:pt modelId="{839DC8F7-27F3-9945-8C02-F20C42028BBB}" type="sibTrans" cxnId="{FAC3B592-46A5-1F48-ACDD-D26830737027}">
      <dgm:prSet/>
      <dgm:spPr>
        <a:solidFill>
          <a:schemeClr val="accent5">
            <a:lumMod val="75000"/>
          </a:schemeClr>
        </a:solidFill>
      </dgm:spPr>
      <dgm:t>
        <a:bodyPr/>
        <a:lstStyle/>
        <a:p>
          <a:endParaRPr lang="en-US"/>
        </a:p>
      </dgm:t>
    </dgm:pt>
    <dgm:pt modelId="{E3920E83-7A9A-DC42-B052-8F0A89C04BF2}">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a:t>Depending on the credential type, production may involve encryption, the use of a digital signature, the production of a smart card or other functions</a:t>
          </a:r>
        </a:p>
      </dgm:t>
    </dgm:pt>
    <dgm:pt modelId="{4C4A5500-8282-3E48-82A9-D830FEBB3CED}" type="parTrans" cxnId="{02B1B809-D00E-1148-B5E8-05884F489509}">
      <dgm:prSet/>
      <dgm:spPr/>
      <dgm:t>
        <a:bodyPr/>
        <a:lstStyle/>
        <a:p>
          <a:endParaRPr lang="en-US"/>
        </a:p>
      </dgm:t>
    </dgm:pt>
    <dgm:pt modelId="{9314F449-CF1B-1649-82F6-288DA4E4F6BB}" type="sibTrans" cxnId="{02B1B809-D00E-1148-B5E8-05884F489509}">
      <dgm:prSet/>
      <dgm:spPr/>
      <dgm:t>
        <a:bodyPr/>
        <a:lstStyle/>
        <a:p>
          <a:endParaRPr lang="en-US"/>
        </a:p>
      </dgm:t>
    </dgm:pt>
    <dgm:pt modelId="{F8BBC3CF-1549-BF41-8090-6DB64ED99C13}">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a:t>The credential is issued to the individual or NPE</a:t>
          </a:r>
        </a:p>
      </dgm:t>
    </dgm:pt>
    <dgm:pt modelId="{5044508F-6551-6B40-967A-A79E1CD77B7E}" type="parTrans" cxnId="{89F892D9-18B1-DA42-8B94-0608E4BA49AB}">
      <dgm:prSet/>
      <dgm:spPr/>
      <dgm:t>
        <a:bodyPr/>
        <a:lstStyle/>
        <a:p>
          <a:endParaRPr lang="en-US"/>
        </a:p>
      </dgm:t>
    </dgm:pt>
    <dgm:pt modelId="{39EA841A-F848-4049-B1A8-F843FDC54AD8}" type="sibTrans" cxnId="{89F892D9-18B1-DA42-8B94-0608E4BA49AB}">
      <dgm:prSet/>
      <dgm:spPr>
        <a:solidFill>
          <a:schemeClr val="accent5">
            <a:lumMod val="75000"/>
          </a:schemeClr>
        </a:solidFill>
      </dgm:spPr>
      <dgm:t>
        <a:bodyPr/>
        <a:lstStyle/>
        <a:p>
          <a:endParaRPr lang="en-US"/>
        </a:p>
      </dgm:t>
    </dgm:pt>
    <dgm:pt modelId="{3EBD4520-0F1B-6A48-BAC8-A8A24A0C5CB8}">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a:t>A credential must be maintained over its life cycle</a:t>
          </a:r>
        </a:p>
      </dgm:t>
    </dgm:pt>
    <dgm:pt modelId="{A7D656A3-70E1-7D46-ACC3-2E56278A2A6D}" type="parTrans" cxnId="{2B7CE4E1-899F-8641-97AB-94BEBAF22AFF}">
      <dgm:prSet/>
      <dgm:spPr/>
      <dgm:t>
        <a:bodyPr/>
        <a:lstStyle/>
        <a:p>
          <a:endParaRPr lang="en-US"/>
        </a:p>
      </dgm:t>
    </dgm:pt>
    <dgm:pt modelId="{A28B51C6-8354-0144-84DB-9462B05709A5}" type="sibTrans" cxnId="{2B7CE4E1-899F-8641-97AB-94BEBAF22AFF}">
      <dgm:prSet/>
      <dgm:spPr/>
      <dgm:t>
        <a:bodyPr/>
        <a:lstStyle/>
        <a:p>
          <a:endParaRPr lang="en-US"/>
        </a:p>
      </dgm:t>
    </dgm:pt>
    <dgm:pt modelId="{D873D4AD-2711-0845-974B-C47674D5BD9F}">
      <dgm:prSet/>
      <dgm:spPr>
        <a:solidFill>
          <a:schemeClr val="accent5">
            <a:lumMod val="40000"/>
            <a:lumOff val="60000"/>
            <a:alpha val="90000"/>
          </a:schemeClr>
        </a:solidFill>
        <a:ln>
          <a:solidFill>
            <a:schemeClr val="accent5">
              <a:lumMod val="50000"/>
              <a:alpha val="90000"/>
            </a:schemeClr>
          </a:solidFill>
        </a:ln>
      </dgm:spPr>
      <dgm:t>
        <a:bodyPr/>
        <a:lstStyle/>
        <a:p>
          <a:pPr rtl="0"/>
          <a:r>
            <a:rPr lang="en-US" dirty="0"/>
            <a:t>Might include revocation, reissuance/replacement, reenrollment, expiration, personal identification number (PIN) reset, suspension, or reinstatement</a:t>
          </a:r>
        </a:p>
      </dgm:t>
    </dgm:pt>
    <dgm:pt modelId="{3EAD7F8D-D2B5-1649-AB70-76D66D6676A8}" type="parTrans" cxnId="{D38DC290-B4F0-F844-8942-DF1F87E2EF10}">
      <dgm:prSet/>
      <dgm:spPr/>
      <dgm:t>
        <a:bodyPr/>
        <a:lstStyle/>
        <a:p>
          <a:endParaRPr lang="en-US"/>
        </a:p>
      </dgm:t>
    </dgm:pt>
    <dgm:pt modelId="{1FF4AEC1-9FFB-FF48-BAED-DDAB7AC0429D}" type="sibTrans" cxnId="{D38DC290-B4F0-F844-8942-DF1F87E2EF10}">
      <dgm:prSet/>
      <dgm:spPr/>
      <dgm:t>
        <a:bodyPr/>
        <a:lstStyle/>
        <a:p>
          <a:endParaRPr lang="en-US"/>
        </a:p>
      </dgm:t>
    </dgm:pt>
    <dgm:pt modelId="{55B1FDA9-9323-9747-8D17-43AF4E3A78BE}" type="pres">
      <dgm:prSet presAssocID="{98E38906-8D76-0F4E-A1B7-8A016967BCFF}" presName="Name0" presStyleCnt="0">
        <dgm:presLayoutVars>
          <dgm:dir/>
          <dgm:animLvl val="lvl"/>
          <dgm:resizeHandles val="exact"/>
        </dgm:presLayoutVars>
      </dgm:prSet>
      <dgm:spPr/>
    </dgm:pt>
    <dgm:pt modelId="{47FA33BE-FE97-0D41-A8EB-ED577F4E394F}" type="pres">
      <dgm:prSet presAssocID="{B5801504-AF4A-E540-8468-BB3C528D3768}" presName="vertFlow" presStyleCnt="0"/>
      <dgm:spPr/>
    </dgm:pt>
    <dgm:pt modelId="{004489AB-F9B1-3B46-9241-7EA318B976FD}" type="pres">
      <dgm:prSet presAssocID="{B5801504-AF4A-E540-8468-BB3C528D3768}" presName="header" presStyleLbl="node1" presStyleIdx="0" presStyleCnt="2"/>
      <dgm:spPr/>
    </dgm:pt>
    <dgm:pt modelId="{B8258545-6CC3-2042-A803-0508A8A64AA5}" type="pres">
      <dgm:prSet presAssocID="{A481FCD3-A8AC-7E42-B33A-1F4DB515C41B}" presName="parTrans" presStyleLbl="sibTrans2D1" presStyleIdx="0" presStyleCnt="6"/>
      <dgm:spPr/>
    </dgm:pt>
    <dgm:pt modelId="{C4B7E040-4059-A648-BB4E-3718E2865A7E}" type="pres">
      <dgm:prSet presAssocID="{F71993E4-0262-E14B-BEA1-ADFE29FDFC84}" presName="child" presStyleLbl="alignAccFollowNode1" presStyleIdx="0" presStyleCnt="6">
        <dgm:presLayoutVars>
          <dgm:chMax val="0"/>
          <dgm:bulletEnabled val="1"/>
        </dgm:presLayoutVars>
      </dgm:prSet>
      <dgm:spPr/>
    </dgm:pt>
    <dgm:pt modelId="{1A567E56-5454-B149-8F33-33CAB0DF9870}" type="pres">
      <dgm:prSet presAssocID="{B5801504-AF4A-E540-8468-BB3C528D3768}" presName="hSp" presStyleCnt="0"/>
      <dgm:spPr/>
    </dgm:pt>
    <dgm:pt modelId="{3AF2400C-6F63-1245-B142-F348E803AC9B}" type="pres">
      <dgm:prSet presAssocID="{7EC075B5-1023-BF46-93A3-4B5E49291569}" presName="vertFlow" presStyleCnt="0"/>
      <dgm:spPr/>
    </dgm:pt>
    <dgm:pt modelId="{5CBCDCDD-E0BE-9F40-B43D-75F09A873175}" type="pres">
      <dgm:prSet presAssocID="{7EC075B5-1023-BF46-93A3-4B5E49291569}" presName="header" presStyleLbl="node1" presStyleIdx="1" presStyleCnt="2"/>
      <dgm:spPr/>
    </dgm:pt>
    <dgm:pt modelId="{47C8A1F1-A9EC-E341-9F4F-CAB290F560F9}" type="pres">
      <dgm:prSet presAssocID="{60010E2B-EFD5-3A4E-82CA-CA7E4433ED61}" presName="parTrans" presStyleLbl="sibTrans2D1" presStyleIdx="1" presStyleCnt="6"/>
      <dgm:spPr/>
    </dgm:pt>
    <dgm:pt modelId="{D992DBAF-30A2-3A46-9225-F8E6F1FA0868}" type="pres">
      <dgm:prSet presAssocID="{079095F0-255F-CE4F-8999-E1ABC6E81543}" presName="child" presStyleLbl="alignAccFollowNode1" presStyleIdx="1" presStyleCnt="6">
        <dgm:presLayoutVars>
          <dgm:chMax val="0"/>
          <dgm:bulletEnabled val="1"/>
        </dgm:presLayoutVars>
      </dgm:prSet>
      <dgm:spPr/>
    </dgm:pt>
    <dgm:pt modelId="{9F601200-C51F-A14A-BC2F-0E7498DCB8CD}" type="pres">
      <dgm:prSet presAssocID="{080FE147-222A-0241-B86B-DED5D9A5E54D}" presName="sibTrans" presStyleLbl="sibTrans2D1" presStyleIdx="2" presStyleCnt="6"/>
      <dgm:spPr/>
    </dgm:pt>
    <dgm:pt modelId="{6442B4E9-09B7-AC44-A9F8-81941EF1D87D}" type="pres">
      <dgm:prSet presAssocID="{3E5BA85D-C766-1845-9C44-2A96D8482AC3}" presName="child" presStyleLbl="alignAccFollowNode1" presStyleIdx="2" presStyleCnt="6">
        <dgm:presLayoutVars>
          <dgm:chMax val="0"/>
          <dgm:bulletEnabled val="1"/>
        </dgm:presLayoutVars>
      </dgm:prSet>
      <dgm:spPr/>
    </dgm:pt>
    <dgm:pt modelId="{52557CB5-C179-8D4F-988A-A62939957938}" type="pres">
      <dgm:prSet presAssocID="{4718478B-8BCB-164A-A5E6-57C12874E2D8}" presName="sibTrans" presStyleLbl="sibTrans2D1" presStyleIdx="3" presStyleCnt="6"/>
      <dgm:spPr/>
    </dgm:pt>
    <dgm:pt modelId="{CB9E9F64-99F4-E94C-B4AD-1847584155F6}" type="pres">
      <dgm:prSet presAssocID="{2B41C0E3-6092-2C44-85B6-AEC31B23A563}" presName="child" presStyleLbl="alignAccFollowNode1" presStyleIdx="3" presStyleCnt="6">
        <dgm:presLayoutVars>
          <dgm:chMax val="0"/>
          <dgm:bulletEnabled val="1"/>
        </dgm:presLayoutVars>
      </dgm:prSet>
      <dgm:spPr/>
    </dgm:pt>
    <dgm:pt modelId="{239CC038-2E4D-0F43-BB30-F8308998618A}" type="pres">
      <dgm:prSet presAssocID="{839DC8F7-27F3-9945-8C02-F20C42028BBB}" presName="sibTrans" presStyleLbl="sibTrans2D1" presStyleIdx="4" presStyleCnt="6"/>
      <dgm:spPr/>
    </dgm:pt>
    <dgm:pt modelId="{025B32E8-4419-2C4A-B470-ECDFC4932E44}" type="pres">
      <dgm:prSet presAssocID="{F8BBC3CF-1549-BF41-8090-6DB64ED99C13}" presName="child" presStyleLbl="alignAccFollowNode1" presStyleIdx="4" presStyleCnt="6">
        <dgm:presLayoutVars>
          <dgm:chMax val="0"/>
          <dgm:bulletEnabled val="1"/>
        </dgm:presLayoutVars>
      </dgm:prSet>
      <dgm:spPr/>
    </dgm:pt>
    <dgm:pt modelId="{4D15C5CF-1A93-7D4C-A2AF-4D7CA21F2465}" type="pres">
      <dgm:prSet presAssocID="{39EA841A-F848-4049-B1A8-F843FDC54AD8}" presName="sibTrans" presStyleLbl="sibTrans2D1" presStyleIdx="5" presStyleCnt="6"/>
      <dgm:spPr/>
    </dgm:pt>
    <dgm:pt modelId="{5289FF73-8808-F341-AB8C-FFDA65DB3B5D}" type="pres">
      <dgm:prSet presAssocID="{3EBD4520-0F1B-6A48-BAC8-A8A24A0C5CB8}" presName="child" presStyleLbl="alignAccFollowNode1" presStyleIdx="5" presStyleCnt="6">
        <dgm:presLayoutVars>
          <dgm:chMax val="0"/>
          <dgm:bulletEnabled val="1"/>
        </dgm:presLayoutVars>
      </dgm:prSet>
      <dgm:spPr/>
    </dgm:pt>
  </dgm:ptLst>
  <dgm:cxnLst>
    <dgm:cxn modelId="{02B1B809-D00E-1148-B5E8-05884F489509}" srcId="{2B41C0E3-6092-2C44-85B6-AEC31B23A563}" destId="{E3920E83-7A9A-DC42-B052-8F0A89C04BF2}" srcOrd="0" destOrd="0" parTransId="{4C4A5500-8282-3E48-82A9-D830FEBB3CED}" sibTransId="{9314F449-CF1B-1649-82F6-288DA4E4F6BB}"/>
    <dgm:cxn modelId="{EB1E911F-B792-5E4F-8E36-59641C99CCD9}" srcId="{3E5BA85D-C766-1845-9C44-2A96D8482AC3}" destId="{A8C4131C-8550-DC47-9FF3-52F2E8624980}" srcOrd="1" destOrd="0" parTransId="{B3BB0C5B-253F-3D4E-92F4-D945D07A2C34}" sibTransId="{00B24A37-8065-344A-9AA2-F67A2491C920}"/>
    <dgm:cxn modelId="{411E5323-B6DA-394C-8B0B-9CEC416CF274}" type="presOf" srcId="{7EC075B5-1023-BF46-93A3-4B5E49291569}" destId="{5CBCDCDD-E0BE-9F40-B43D-75F09A873175}" srcOrd="0" destOrd="0" presId="urn:microsoft.com/office/officeart/2005/8/layout/lProcess1"/>
    <dgm:cxn modelId="{FCD4AE26-A028-874D-BD93-187FF33CBCA7}" type="presOf" srcId="{B5801504-AF4A-E540-8468-BB3C528D3768}" destId="{004489AB-F9B1-3B46-9241-7EA318B976FD}" srcOrd="0" destOrd="0" presId="urn:microsoft.com/office/officeart/2005/8/layout/lProcess1"/>
    <dgm:cxn modelId="{EF09172A-F412-4841-9CD3-E771389CEB6B}" srcId="{B5801504-AF4A-E540-8468-BB3C528D3768}" destId="{F71993E4-0262-E14B-BEA1-ADFE29FDFC84}" srcOrd="0" destOrd="0" parTransId="{A481FCD3-A8AC-7E42-B33A-1F4DB515C41B}" sibTransId="{C69676B5-0C81-3842-B198-DD230E173192}"/>
    <dgm:cxn modelId="{CC80BB32-A355-5C4A-B6A5-FB1A25DB6DA8}" type="presOf" srcId="{C24752F6-2141-DF47-ABBF-3157E375658F}" destId="{6442B4E9-09B7-AC44-A9F8-81941EF1D87D}" srcOrd="0" destOrd="1" presId="urn:microsoft.com/office/officeart/2005/8/layout/lProcess1"/>
    <dgm:cxn modelId="{EA5E2D34-E7C3-DA49-9553-99B5360617CF}" type="presOf" srcId="{98E38906-8D76-0F4E-A1B7-8A016967BCFF}" destId="{55B1FDA9-9323-9747-8D17-43AF4E3A78BE}" srcOrd="0" destOrd="0" presId="urn:microsoft.com/office/officeart/2005/8/layout/lProcess1"/>
    <dgm:cxn modelId="{0977793F-748C-734A-8E70-3692CA5565CF}" type="presOf" srcId="{3EBD4520-0F1B-6A48-BAC8-A8A24A0C5CB8}" destId="{5289FF73-8808-F341-AB8C-FFDA65DB3B5D}" srcOrd="0" destOrd="0" presId="urn:microsoft.com/office/officeart/2005/8/layout/lProcess1"/>
    <dgm:cxn modelId="{9050FF56-5CE2-0941-851C-8DAD64A4A67C}" type="presOf" srcId="{080FE147-222A-0241-B86B-DED5D9A5E54D}" destId="{9F601200-C51F-A14A-BC2F-0E7498DCB8CD}" srcOrd="0" destOrd="0" presId="urn:microsoft.com/office/officeart/2005/8/layout/lProcess1"/>
    <dgm:cxn modelId="{2D549367-B0C7-A745-867A-2670CEF5686E}" type="presOf" srcId="{839DC8F7-27F3-9945-8C02-F20C42028BBB}" destId="{239CC038-2E4D-0F43-BB30-F8308998618A}" srcOrd="0" destOrd="0" presId="urn:microsoft.com/office/officeart/2005/8/layout/lProcess1"/>
    <dgm:cxn modelId="{5BC37B72-C4DB-C741-8D26-AF7D2E4DD301}" type="presOf" srcId="{E3920E83-7A9A-DC42-B052-8F0A89C04BF2}" destId="{CB9E9F64-99F4-E94C-B4AD-1847584155F6}" srcOrd="0" destOrd="1" presId="urn:microsoft.com/office/officeart/2005/8/layout/lProcess1"/>
    <dgm:cxn modelId="{B90D377F-1D62-2642-8B7D-F61345FD66C6}" type="presOf" srcId="{4718478B-8BCB-164A-A5E6-57C12874E2D8}" destId="{52557CB5-C179-8D4F-988A-A62939957938}" srcOrd="0" destOrd="0" presId="urn:microsoft.com/office/officeart/2005/8/layout/lProcess1"/>
    <dgm:cxn modelId="{569D2685-15A6-E149-89A9-33F279893933}" srcId="{98E38906-8D76-0F4E-A1B7-8A016967BCFF}" destId="{7EC075B5-1023-BF46-93A3-4B5E49291569}" srcOrd="1" destOrd="0" parTransId="{D1BE679F-CC12-E947-B7D4-3A58474EC96D}" sibTransId="{AB2BF87B-A201-034B-B989-451C82DE1A0A}"/>
    <dgm:cxn modelId="{BC39DB8A-6F24-454B-9B6A-20ABCFD5CC74}" type="presOf" srcId="{A8C4131C-8550-DC47-9FF3-52F2E8624980}" destId="{6442B4E9-09B7-AC44-A9F8-81941EF1D87D}" srcOrd="0" destOrd="2" presId="urn:microsoft.com/office/officeart/2005/8/layout/lProcess1"/>
    <dgm:cxn modelId="{FBEC298D-6B30-8849-9E00-B2C7384BEC6E}" type="presOf" srcId="{D873D4AD-2711-0845-974B-C47674D5BD9F}" destId="{5289FF73-8808-F341-AB8C-FFDA65DB3B5D}" srcOrd="0" destOrd="1" presId="urn:microsoft.com/office/officeart/2005/8/layout/lProcess1"/>
    <dgm:cxn modelId="{7929398D-E73B-A74A-BC64-7AD584E1C405}" type="presOf" srcId="{3E5BA85D-C766-1845-9C44-2A96D8482AC3}" destId="{6442B4E9-09B7-AC44-A9F8-81941EF1D87D}" srcOrd="0" destOrd="0" presId="urn:microsoft.com/office/officeart/2005/8/layout/lProcess1"/>
    <dgm:cxn modelId="{D38DC290-B4F0-F844-8942-DF1F87E2EF10}" srcId="{3EBD4520-0F1B-6A48-BAC8-A8A24A0C5CB8}" destId="{D873D4AD-2711-0845-974B-C47674D5BD9F}" srcOrd="0" destOrd="0" parTransId="{3EAD7F8D-D2B5-1649-AB70-76D66D6676A8}" sibTransId="{1FF4AEC1-9FFB-FF48-BAED-DDAB7AC0429D}"/>
    <dgm:cxn modelId="{FAC3B592-46A5-1F48-ACDD-D26830737027}" srcId="{7EC075B5-1023-BF46-93A3-4B5E49291569}" destId="{2B41C0E3-6092-2C44-85B6-AEC31B23A563}" srcOrd="2" destOrd="0" parTransId="{4E9364E1-4B36-A44E-B50B-81BCAAE70513}" sibTransId="{839DC8F7-27F3-9945-8C02-F20C42028BBB}"/>
    <dgm:cxn modelId="{8C06F493-81D8-D94C-AC34-2ACE46EFEFB7}" srcId="{3E5BA85D-C766-1845-9C44-2A96D8482AC3}" destId="{C24752F6-2141-DF47-ABBF-3157E375658F}" srcOrd="0" destOrd="0" parTransId="{7334FD0C-4AEE-5D4E-87C6-C8542362AB50}" sibTransId="{693CD46C-925E-224C-98FB-D1C109C0A19B}"/>
    <dgm:cxn modelId="{184B9F97-2B63-C349-9878-063E2DF3BF99}" type="presOf" srcId="{079095F0-255F-CE4F-8999-E1ABC6E81543}" destId="{D992DBAF-30A2-3A46-9225-F8E6F1FA0868}" srcOrd="0" destOrd="0" presId="urn:microsoft.com/office/officeart/2005/8/layout/lProcess1"/>
    <dgm:cxn modelId="{94364F9D-9037-B148-8E38-C89E72681CD6}" type="presOf" srcId="{A481FCD3-A8AC-7E42-B33A-1F4DB515C41B}" destId="{B8258545-6CC3-2042-A803-0508A8A64AA5}" srcOrd="0" destOrd="0" presId="urn:microsoft.com/office/officeart/2005/8/layout/lProcess1"/>
    <dgm:cxn modelId="{A02FB4A1-1569-164B-AEF8-C58435FD10C1}" srcId="{98E38906-8D76-0F4E-A1B7-8A016967BCFF}" destId="{B5801504-AF4A-E540-8468-BB3C528D3768}" srcOrd="0" destOrd="0" parTransId="{16C7D159-2ACE-9744-817E-69265B3B347B}" sibTransId="{5331CD0A-1B24-9049-89E4-D0D57EFAAAA6}"/>
    <dgm:cxn modelId="{A84D52AA-E26D-9B44-9955-4CE3E155807A}" srcId="{7EC075B5-1023-BF46-93A3-4B5E49291569}" destId="{3E5BA85D-C766-1845-9C44-2A96D8482AC3}" srcOrd="1" destOrd="0" parTransId="{6765C85F-65E7-8943-A46C-6BCC3582E4F1}" sibTransId="{4718478B-8BCB-164A-A5E6-57C12874E2D8}"/>
    <dgm:cxn modelId="{0375EAAF-2F73-C64E-BB53-CED7DF690273}" type="presOf" srcId="{2B41C0E3-6092-2C44-85B6-AEC31B23A563}" destId="{CB9E9F64-99F4-E94C-B4AD-1847584155F6}" srcOrd="0" destOrd="0" presId="urn:microsoft.com/office/officeart/2005/8/layout/lProcess1"/>
    <dgm:cxn modelId="{1FBB56D0-F237-5443-978A-4748B56FB6DF}" type="presOf" srcId="{F71993E4-0262-E14B-BEA1-ADFE29FDFC84}" destId="{C4B7E040-4059-A648-BB4E-3718E2865A7E}" srcOrd="0" destOrd="0" presId="urn:microsoft.com/office/officeart/2005/8/layout/lProcess1"/>
    <dgm:cxn modelId="{07EF69D0-0F8B-FD44-BCBB-11EAC7879C11}" type="presOf" srcId="{F8BBC3CF-1549-BF41-8090-6DB64ED99C13}" destId="{025B32E8-4419-2C4A-B470-ECDFC4932E44}" srcOrd="0" destOrd="0" presId="urn:microsoft.com/office/officeart/2005/8/layout/lProcess1"/>
    <dgm:cxn modelId="{89F892D9-18B1-DA42-8B94-0608E4BA49AB}" srcId="{7EC075B5-1023-BF46-93A3-4B5E49291569}" destId="{F8BBC3CF-1549-BF41-8090-6DB64ED99C13}" srcOrd="3" destOrd="0" parTransId="{5044508F-6551-6B40-967A-A79E1CD77B7E}" sibTransId="{39EA841A-F848-4049-B1A8-F843FDC54AD8}"/>
    <dgm:cxn modelId="{2B7CE4E1-899F-8641-97AB-94BEBAF22AFF}" srcId="{7EC075B5-1023-BF46-93A3-4B5E49291569}" destId="{3EBD4520-0F1B-6A48-BAC8-A8A24A0C5CB8}" srcOrd="4" destOrd="0" parTransId="{A7D656A3-70E1-7D46-ACC3-2E56278A2A6D}" sibTransId="{A28B51C6-8354-0144-84DB-9462B05709A5}"/>
    <dgm:cxn modelId="{9DE825EF-73DE-F048-A8EA-3C85DEE8EE6A}" srcId="{7EC075B5-1023-BF46-93A3-4B5E49291569}" destId="{079095F0-255F-CE4F-8999-E1ABC6E81543}" srcOrd="0" destOrd="0" parTransId="{60010E2B-EFD5-3A4E-82CA-CA7E4433ED61}" sibTransId="{080FE147-222A-0241-B86B-DED5D9A5E54D}"/>
    <dgm:cxn modelId="{63864AEF-43CA-3A40-8FB6-1B0AC4F7C01C}" type="presOf" srcId="{39EA841A-F848-4049-B1A8-F843FDC54AD8}" destId="{4D15C5CF-1A93-7D4C-A2AF-4D7CA21F2465}" srcOrd="0" destOrd="0" presId="urn:microsoft.com/office/officeart/2005/8/layout/lProcess1"/>
    <dgm:cxn modelId="{1925E1F4-DA32-E04B-9D0F-AACD44D1E9AF}" type="presOf" srcId="{60010E2B-EFD5-3A4E-82CA-CA7E4433ED61}" destId="{47C8A1F1-A9EC-E341-9F4F-CAB290F560F9}" srcOrd="0" destOrd="0" presId="urn:microsoft.com/office/officeart/2005/8/layout/lProcess1"/>
    <dgm:cxn modelId="{CDDC5410-E1C9-064F-BB7C-0E893C8FD188}" type="presParOf" srcId="{55B1FDA9-9323-9747-8D17-43AF4E3A78BE}" destId="{47FA33BE-FE97-0D41-A8EB-ED577F4E394F}" srcOrd="0" destOrd="0" presId="urn:microsoft.com/office/officeart/2005/8/layout/lProcess1"/>
    <dgm:cxn modelId="{CC539D9D-A0AE-9D48-B390-13573B7BE42F}" type="presParOf" srcId="{47FA33BE-FE97-0D41-A8EB-ED577F4E394F}" destId="{004489AB-F9B1-3B46-9241-7EA318B976FD}" srcOrd="0" destOrd="0" presId="urn:microsoft.com/office/officeart/2005/8/layout/lProcess1"/>
    <dgm:cxn modelId="{D689C24F-1EEF-1E47-A496-CED75979AC7D}" type="presParOf" srcId="{47FA33BE-FE97-0D41-A8EB-ED577F4E394F}" destId="{B8258545-6CC3-2042-A803-0508A8A64AA5}" srcOrd="1" destOrd="0" presId="urn:microsoft.com/office/officeart/2005/8/layout/lProcess1"/>
    <dgm:cxn modelId="{5FABCEA5-947D-8C4A-B25D-43B36D90B902}" type="presParOf" srcId="{47FA33BE-FE97-0D41-A8EB-ED577F4E394F}" destId="{C4B7E040-4059-A648-BB4E-3718E2865A7E}" srcOrd="2" destOrd="0" presId="urn:microsoft.com/office/officeart/2005/8/layout/lProcess1"/>
    <dgm:cxn modelId="{8BC70B4F-9414-D445-B971-238092586CA2}" type="presParOf" srcId="{55B1FDA9-9323-9747-8D17-43AF4E3A78BE}" destId="{1A567E56-5454-B149-8F33-33CAB0DF9870}" srcOrd="1" destOrd="0" presId="urn:microsoft.com/office/officeart/2005/8/layout/lProcess1"/>
    <dgm:cxn modelId="{E62B851D-BAEF-2A47-AD36-DB94DF688C38}" type="presParOf" srcId="{55B1FDA9-9323-9747-8D17-43AF4E3A78BE}" destId="{3AF2400C-6F63-1245-B142-F348E803AC9B}" srcOrd="2" destOrd="0" presId="urn:microsoft.com/office/officeart/2005/8/layout/lProcess1"/>
    <dgm:cxn modelId="{447763E6-8D57-C640-9307-625B8BD77FCD}" type="presParOf" srcId="{3AF2400C-6F63-1245-B142-F348E803AC9B}" destId="{5CBCDCDD-E0BE-9F40-B43D-75F09A873175}" srcOrd="0" destOrd="0" presId="urn:microsoft.com/office/officeart/2005/8/layout/lProcess1"/>
    <dgm:cxn modelId="{91F8B9B8-B4BE-7344-8CEF-40BEB1B290C2}" type="presParOf" srcId="{3AF2400C-6F63-1245-B142-F348E803AC9B}" destId="{47C8A1F1-A9EC-E341-9F4F-CAB290F560F9}" srcOrd="1" destOrd="0" presId="urn:microsoft.com/office/officeart/2005/8/layout/lProcess1"/>
    <dgm:cxn modelId="{18F69967-6F35-B84B-A218-DA5B4FAE596B}" type="presParOf" srcId="{3AF2400C-6F63-1245-B142-F348E803AC9B}" destId="{D992DBAF-30A2-3A46-9225-F8E6F1FA0868}" srcOrd="2" destOrd="0" presId="urn:microsoft.com/office/officeart/2005/8/layout/lProcess1"/>
    <dgm:cxn modelId="{46BAF85E-B889-574B-AFC8-848C823ABEE7}" type="presParOf" srcId="{3AF2400C-6F63-1245-B142-F348E803AC9B}" destId="{9F601200-C51F-A14A-BC2F-0E7498DCB8CD}" srcOrd="3" destOrd="0" presId="urn:microsoft.com/office/officeart/2005/8/layout/lProcess1"/>
    <dgm:cxn modelId="{B39456AF-6B9D-C249-B5FF-B8780F57D569}" type="presParOf" srcId="{3AF2400C-6F63-1245-B142-F348E803AC9B}" destId="{6442B4E9-09B7-AC44-A9F8-81941EF1D87D}" srcOrd="4" destOrd="0" presId="urn:microsoft.com/office/officeart/2005/8/layout/lProcess1"/>
    <dgm:cxn modelId="{D22DE3AE-D753-6A43-9BA4-0CFE9EB09FAC}" type="presParOf" srcId="{3AF2400C-6F63-1245-B142-F348E803AC9B}" destId="{52557CB5-C179-8D4F-988A-A62939957938}" srcOrd="5" destOrd="0" presId="urn:microsoft.com/office/officeart/2005/8/layout/lProcess1"/>
    <dgm:cxn modelId="{DDDE2576-14A4-284B-B94F-8563C148D66C}" type="presParOf" srcId="{3AF2400C-6F63-1245-B142-F348E803AC9B}" destId="{CB9E9F64-99F4-E94C-B4AD-1847584155F6}" srcOrd="6" destOrd="0" presId="urn:microsoft.com/office/officeart/2005/8/layout/lProcess1"/>
    <dgm:cxn modelId="{707F6645-5195-6640-8E0F-39AA02139371}" type="presParOf" srcId="{3AF2400C-6F63-1245-B142-F348E803AC9B}" destId="{239CC038-2E4D-0F43-BB30-F8308998618A}" srcOrd="7" destOrd="0" presId="urn:microsoft.com/office/officeart/2005/8/layout/lProcess1"/>
    <dgm:cxn modelId="{9B1671F6-0BB1-0146-A139-393BA183122E}" type="presParOf" srcId="{3AF2400C-6F63-1245-B142-F348E803AC9B}" destId="{025B32E8-4419-2C4A-B470-ECDFC4932E44}" srcOrd="8" destOrd="0" presId="urn:microsoft.com/office/officeart/2005/8/layout/lProcess1"/>
    <dgm:cxn modelId="{FDC528DE-5152-594D-98E9-09578F69A368}" type="presParOf" srcId="{3AF2400C-6F63-1245-B142-F348E803AC9B}" destId="{4D15C5CF-1A93-7D4C-A2AF-4D7CA21F2465}" srcOrd="9" destOrd="0" presId="urn:microsoft.com/office/officeart/2005/8/layout/lProcess1"/>
    <dgm:cxn modelId="{48E04650-9CF0-8B4D-A817-5CF99B13F43F}" type="presParOf" srcId="{3AF2400C-6F63-1245-B142-F348E803AC9B}" destId="{5289FF73-8808-F341-AB8C-FFDA65DB3B5D}" srcOrd="10" destOrd="0" presId="urn:microsoft.com/office/officeart/2005/8/layout/l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EBDDDF75-2CC2-9B4C-A1B8-B1A3DDDCA18F}" type="doc">
      <dgm:prSet loTypeId="urn:microsoft.com/office/officeart/2005/8/layout/default#5" loCatId="list" qsTypeId="urn:microsoft.com/office/officeart/2005/8/quickstyle/simple4" qsCatId="simple" csTypeId="urn:microsoft.com/office/officeart/2005/8/colors/accent1_2" csCatId="accent1"/>
      <dgm:spPr/>
      <dgm:t>
        <a:bodyPr/>
        <a:lstStyle/>
        <a:p>
          <a:endParaRPr lang="en-US"/>
        </a:p>
      </dgm:t>
    </dgm:pt>
    <dgm:pt modelId="{879DEE46-D671-6C41-A3E6-6EC95A952FEF}">
      <dgm:prSet/>
      <dgm:spPr/>
      <dgm:t>
        <a:bodyPr/>
        <a:lstStyle/>
        <a:p>
          <a:pPr rtl="0"/>
          <a:r>
            <a:rPr lang="en-US" b="1" dirty="0"/>
            <a:t>Deals with the management and control of the ways entities are granted access to resources</a:t>
          </a:r>
        </a:p>
      </dgm:t>
    </dgm:pt>
    <dgm:pt modelId="{68A0DD03-86E0-6D4E-998E-4FE084D8A217}" type="parTrans" cxnId="{84AC3BB2-6A29-4743-A9CD-089B533B3C22}">
      <dgm:prSet/>
      <dgm:spPr/>
      <dgm:t>
        <a:bodyPr/>
        <a:lstStyle/>
        <a:p>
          <a:endParaRPr lang="en-US"/>
        </a:p>
      </dgm:t>
    </dgm:pt>
    <dgm:pt modelId="{BE76152A-EEED-B444-98C5-84229C32E75D}" type="sibTrans" cxnId="{84AC3BB2-6A29-4743-A9CD-089B533B3C22}">
      <dgm:prSet/>
      <dgm:spPr/>
      <dgm:t>
        <a:bodyPr/>
        <a:lstStyle/>
        <a:p>
          <a:endParaRPr lang="en-US"/>
        </a:p>
      </dgm:t>
    </dgm:pt>
    <dgm:pt modelId="{0C55A931-68A9-5041-8C6B-9D41080F91AC}">
      <dgm:prSet/>
      <dgm:spPr/>
      <dgm:t>
        <a:bodyPr/>
        <a:lstStyle/>
        <a:p>
          <a:pPr rtl="0"/>
          <a:r>
            <a:rPr lang="en-US" b="1" dirty="0"/>
            <a:t>Covers both logical and physical access</a:t>
          </a:r>
        </a:p>
      </dgm:t>
    </dgm:pt>
    <dgm:pt modelId="{5C7D18C8-6083-4944-8AA9-95D1EA307640}" type="parTrans" cxnId="{219D355D-62B2-D347-9B90-55B4BAA95268}">
      <dgm:prSet/>
      <dgm:spPr/>
      <dgm:t>
        <a:bodyPr/>
        <a:lstStyle/>
        <a:p>
          <a:endParaRPr lang="en-US"/>
        </a:p>
      </dgm:t>
    </dgm:pt>
    <dgm:pt modelId="{D75A535F-7FD5-4E4C-BCD5-7BE847AAED31}" type="sibTrans" cxnId="{219D355D-62B2-D347-9B90-55B4BAA95268}">
      <dgm:prSet/>
      <dgm:spPr/>
      <dgm:t>
        <a:bodyPr/>
        <a:lstStyle/>
        <a:p>
          <a:endParaRPr lang="en-US"/>
        </a:p>
      </dgm:t>
    </dgm:pt>
    <dgm:pt modelId="{F01C941C-1195-4949-8232-906D42F596C9}">
      <dgm:prSet/>
      <dgm:spPr/>
      <dgm:t>
        <a:bodyPr/>
        <a:lstStyle/>
        <a:p>
          <a:pPr rtl="0"/>
          <a:r>
            <a:rPr lang="en-US" b="1" dirty="0"/>
            <a:t>May be internal to a system or an external element</a:t>
          </a:r>
        </a:p>
      </dgm:t>
    </dgm:pt>
    <dgm:pt modelId="{8FE89D17-EFD2-9F41-BB08-5BCB1F87EE41}" type="parTrans" cxnId="{CC3FB62F-E4F4-E243-93BA-98B35E076E52}">
      <dgm:prSet/>
      <dgm:spPr/>
      <dgm:t>
        <a:bodyPr/>
        <a:lstStyle/>
        <a:p>
          <a:endParaRPr lang="en-US"/>
        </a:p>
      </dgm:t>
    </dgm:pt>
    <dgm:pt modelId="{418141B0-6E7F-C84B-B676-1A60188D7901}" type="sibTrans" cxnId="{CC3FB62F-E4F4-E243-93BA-98B35E076E52}">
      <dgm:prSet/>
      <dgm:spPr/>
      <dgm:t>
        <a:bodyPr/>
        <a:lstStyle/>
        <a:p>
          <a:endParaRPr lang="en-US"/>
        </a:p>
      </dgm:t>
    </dgm:pt>
    <dgm:pt modelId="{B9CADDDE-1CFE-3F43-BB32-C488D0D8B1C1}">
      <dgm:prSet/>
      <dgm:spPr/>
      <dgm:t>
        <a:bodyPr/>
        <a:lstStyle/>
        <a:p>
          <a:pPr rtl="0"/>
          <a:r>
            <a:rPr lang="en-US" b="1" dirty="0"/>
            <a:t>Purpose is to ensure that the proper identity verification is made when an individual attempts to access a security sensitive building, computer systems, or data</a:t>
          </a:r>
        </a:p>
      </dgm:t>
    </dgm:pt>
    <dgm:pt modelId="{A0197359-0F15-904A-AD9D-0D1F5C8C55DF}" type="parTrans" cxnId="{C491E2CC-A27D-0E46-92AC-1D456F47D9A8}">
      <dgm:prSet/>
      <dgm:spPr/>
      <dgm:t>
        <a:bodyPr/>
        <a:lstStyle/>
        <a:p>
          <a:endParaRPr lang="en-US"/>
        </a:p>
      </dgm:t>
    </dgm:pt>
    <dgm:pt modelId="{AF17BC6B-6B56-9643-827B-B67E2ECC5B31}" type="sibTrans" cxnId="{C491E2CC-A27D-0E46-92AC-1D456F47D9A8}">
      <dgm:prSet/>
      <dgm:spPr/>
      <dgm:t>
        <a:bodyPr/>
        <a:lstStyle/>
        <a:p>
          <a:endParaRPr lang="en-US"/>
        </a:p>
      </dgm:t>
    </dgm:pt>
    <dgm:pt modelId="{CF365DB2-A72D-AA4D-88ED-E88D73A8624E}">
      <dgm:prSet/>
      <dgm:spPr/>
      <dgm:t>
        <a:bodyPr/>
        <a:lstStyle/>
        <a:p>
          <a:pPr rtl="0"/>
          <a:r>
            <a:rPr lang="en-US" b="1" dirty="0"/>
            <a:t>Three support elements are needed for an enterprise-wide access control facility:</a:t>
          </a:r>
        </a:p>
      </dgm:t>
    </dgm:pt>
    <dgm:pt modelId="{3D6ADB01-DA13-4046-8DE4-D34CEB57C2A3}" type="parTrans" cxnId="{5D929FB7-8B53-CF4A-9A47-A311EC36E38D}">
      <dgm:prSet/>
      <dgm:spPr/>
      <dgm:t>
        <a:bodyPr/>
        <a:lstStyle/>
        <a:p>
          <a:endParaRPr lang="en-US"/>
        </a:p>
      </dgm:t>
    </dgm:pt>
    <dgm:pt modelId="{3982C759-3D7F-AD47-9399-64A09ACD3692}" type="sibTrans" cxnId="{5D929FB7-8B53-CF4A-9A47-A311EC36E38D}">
      <dgm:prSet/>
      <dgm:spPr/>
      <dgm:t>
        <a:bodyPr/>
        <a:lstStyle/>
        <a:p>
          <a:endParaRPr lang="en-US"/>
        </a:p>
      </dgm:t>
    </dgm:pt>
    <dgm:pt modelId="{059B0926-5B01-C843-9B72-4453E890C6B4}">
      <dgm:prSet/>
      <dgm:spPr/>
      <dgm:t>
        <a:bodyPr/>
        <a:lstStyle/>
        <a:p>
          <a:pPr rtl="0"/>
          <a:r>
            <a:rPr lang="en-US" b="1" dirty="0"/>
            <a:t>Resource management</a:t>
          </a:r>
        </a:p>
      </dgm:t>
    </dgm:pt>
    <dgm:pt modelId="{6D9E2156-ECE2-D04C-8080-2CE802F7915B}" type="parTrans" cxnId="{58BFAEAB-6581-9844-9569-9EF68B61FFFD}">
      <dgm:prSet/>
      <dgm:spPr/>
      <dgm:t>
        <a:bodyPr/>
        <a:lstStyle/>
        <a:p>
          <a:endParaRPr lang="en-US"/>
        </a:p>
      </dgm:t>
    </dgm:pt>
    <dgm:pt modelId="{EF1433C4-5C1E-1B45-B2FA-A101309A1145}" type="sibTrans" cxnId="{58BFAEAB-6581-9844-9569-9EF68B61FFFD}">
      <dgm:prSet/>
      <dgm:spPr/>
      <dgm:t>
        <a:bodyPr/>
        <a:lstStyle/>
        <a:p>
          <a:endParaRPr lang="en-US"/>
        </a:p>
      </dgm:t>
    </dgm:pt>
    <dgm:pt modelId="{4FFC7FB8-36F7-844A-9F84-B5BEBD7B59E7}">
      <dgm:prSet/>
      <dgm:spPr/>
      <dgm:t>
        <a:bodyPr/>
        <a:lstStyle/>
        <a:p>
          <a:pPr rtl="0"/>
          <a:r>
            <a:rPr lang="en-US" b="1" dirty="0"/>
            <a:t>Privilege management</a:t>
          </a:r>
        </a:p>
      </dgm:t>
    </dgm:pt>
    <dgm:pt modelId="{05A8155A-FFF0-BB4B-A48B-83A465C4EA96}" type="parTrans" cxnId="{8A52F9AE-A687-E24D-B95D-090193F99EEA}">
      <dgm:prSet/>
      <dgm:spPr/>
      <dgm:t>
        <a:bodyPr/>
        <a:lstStyle/>
        <a:p>
          <a:endParaRPr lang="en-US"/>
        </a:p>
      </dgm:t>
    </dgm:pt>
    <dgm:pt modelId="{8A96DA92-A294-3146-8BAE-DB233E437CF1}" type="sibTrans" cxnId="{8A52F9AE-A687-E24D-B95D-090193F99EEA}">
      <dgm:prSet/>
      <dgm:spPr/>
      <dgm:t>
        <a:bodyPr/>
        <a:lstStyle/>
        <a:p>
          <a:endParaRPr lang="en-US"/>
        </a:p>
      </dgm:t>
    </dgm:pt>
    <dgm:pt modelId="{E4B2138A-7851-7647-A072-953839E895AC}">
      <dgm:prSet/>
      <dgm:spPr/>
      <dgm:t>
        <a:bodyPr/>
        <a:lstStyle/>
        <a:p>
          <a:pPr rtl="0"/>
          <a:r>
            <a:rPr lang="en-US" b="1" dirty="0"/>
            <a:t>Policy management</a:t>
          </a:r>
        </a:p>
      </dgm:t>
    </dgm:pt>
    <dgm:pt modelId="{904EDFCE-9BEA-1D4C-BC0E-87BED910938C}" type="parTrans" cxnId="{06DC6972-88E6-A441-B6E4-3EA09862B74D}">
      <dgm:prSet/>
      <dgm:spPr/>
      <dgm:t>
        <a:bodyPr/>
        <a:lstStyle/>
        <a:p>
          <a:endParaRPr lang="en-US"/>
        </a:p>
      </dgm:t>
    </dgm:pt>
    <dgm:pt modelId="{A8065799-1B8A-A54D-8B46-AB7DF7DFBFC1}" type="sibTrans" cxnId="{06DC6972-88E6-A441-B6E4-3EA09862B74D}">
      <dgm:prSet/>
      <dgm:spPr/>
      <dgm:t>
        <a:bodyPr/>
        <a:lstStyle/>
        <a:p>
          <a:endParaRPr lang="en-US"/>
        </a:p>
      </dgm:t>
    </dgm:pt>
    <dgm:pt modelId="{A7C957D6-035C-FD4D-A73C-A892E818A2A3}" type="pres">
      <dgm:prSet presAssocID="{EBDDDF75-2CC2-9B4C-A1B8-B1A3DDDCA18F}" presName="diagram" presStyleCnt="0">
        <dgm:presLayoutVars>
          <dgm:dir/>
          <dgm:resizeHandles val="exact"/>
        </dgm:presLayoutVars>
      </dgm:prSet>
      <dgm:spPr/>
    </dgm:pt>
    <dgm:pt modelId="{3DCB10E6-A7BF-5E4E-9A15-4C30F3F728B3}" type="pres">
      <dgm:prSet presAssocID="{879DEE46-D671-6C41-A3E6-6EC95A952FEF}" presName="node" presStyleLbl="node1" presStyleIdx="0" presStyleCnt="5">
        <dgm:presLayoutVars>
          <dgm:bulletEnabled val="1"/>
        </dgm:presLayoutVars>
      </dgm:prSet>
      <dgm:spPr/>
    </dgm:pt>
    <dgm:pt modelId="{BFB718EC-EDA8-4E46-94E6-B3DA8A0A7413}" type="pres">
      <dgm:prSet presAssocID="{BE76152A-EEED-B444-98C5-84229C32E75D}" presName="sibTrans" presStyleCnt="0"/>
      <dgm:spPr/>
    </dgm:pt>
    <dgm:pt modelId="{9C209270-707A-6E41-A8DB-6CC98149DD8B}" type="pres">
      <dgm:prSet presAssocID="{0C55A931-68A9-5041-8C6B-9D41080F91AC}" presName="node" presStyleLbl="node1" presStyleIdx="1" presStyleCnt="5">
        <dgm:presLayoutVars>
          <dgm:bulletEnabled val="1"/>
        </dgm:presLayoutVars>
      </dgm:prSet>
      <dgm:spPr/>
    </dgm:pt>
    <dgm:pt modelId="{92C51E66-B7AC-4D43-8409-08AE122E67CD}" type="pres">
      <dgm:prSet presAssocID="{D75A535F-7FD5-4E4C-BCD5-7BE847AAED31}" presName="sibTrans" presStyleCnt="0"/>
      <dgm:spPr/>
    </dgm:pt>
    <dgm:pt modelId="{FBA64C44-4838-A546-95C2-CB7641874729}" type="pres">
      <dgm:prSet presAssocID="{F01C941C-1195-4949-8232-906D42F596C9}" presName="node" presStyleLbl="node1" presStyleIdx="2" presStyleCnt="5">
        <dgm:presLayoutVars>
          <dgm:bulletEnabled val="1"/>
        </dgm:presLayoutVars>
      </dgm:prSet>
      <dgm:spPr/>
    </dgm:pt>
    <dgm:pt modelId="{8C611961-5C70-3443-B3C0-CA44EA63CC2F}" type="pres">
      <dgm:prSet presAssocID="{418141B0-6E7F-C84B-B676-1A60188D7901}" presName="sibTrans" presStyleCnt="0"/>
      <dgm:spPr/>
    </dgm:pt>
    <dgm:pt modelId="{D3229538-3EC2-1945-B958-7429D92F3CA1}" type="pres">
      <dgm:prSet presAssocID="{B9CADDDE-1CFE-3F43-BB32-C488D0D8B1C1}" presName="node" presStyleLbl="node1" presStyleIdx="3" presStyleCnt="5">
        <dgm:presLayoutVars>
          <dgm:bulletEnabled val="1"/>
        </dgm:presLayoutVars>
      </dgm:prSet>
      <dgm:spPr/>
    </dgm:pt>
    <dgm:pt modelId="{1F47DD8E-7B5B-D64F-9B47-EF8678D6AA7A}" type="pres">
      <dgm:prSet presAssocID="{AF17BC6B-6B56-9643-827B-B67E2ECC5B31}" presName="sibTrans" presStyleCnt="0"/>
      <dgm:spPr/>
    </dgm:pt>
    <dgm:pt modelId="{E333CF05-DE2C-3843-85CD-F960623C21CC}" type="pres">
      <dgm:prSet presAssocID="{CF365DB2-A72D-AA4D-88ED-E88D73A8624E}" presName="node" presStyleLbl="node1" presStyleIdx="4" presStyleCnt="5">
        <dgm:presLayoutVars>
          <dgm:bulletEnabled val="1"/>
        </dgm:presLayoutVars>
      </dgm:prSet>
      <dgm:spPr/>
    </dgm:pt>
  </dgm:ptLst>
  <dgm:cxnLst>
    <dgm:cxn modelId="{7A43D201-BF6A-0C4B-AC9C-34C6F3A6158E}" type="presOf" srcId="{059B0926-5B01-C843-9B72-4453E890C6B4}" destId="{E333CF05-DE2C-3843-85CD-F960623C21CC}" srcOrd="0" destOrd="1" presId="urn:microsoft.com/office/officeart/2005/8/layout/default#5"/>
    <dgm:cxn modelId="{774FAB1C-56D7-9340-8277-2400074C0D3E}" type="presOf" srcId="{F01C941C-1195-4949-8232-906D42F596C9}" destId="{FBA64C44-4838-A546-95C2-CB7641874729}" srcOrd="0" destOrd="0" presId="urn:microsoft.com/office/officeart/2005/8/layout/default#5"/>
    <dgm:cxn modelId="{CC3FB62F-E4F4-E243-93BA-98B35E076E52}" srcId="{EBDDDF75-2CC2-9B4C-A1B8-B1A3DDDCA18F}" destId="{F01C941C-1195-4949-8232-906D42F596C9}" srcOrd="2" destOrd="0" parTransId="{8FE89D17-EFD2-9F41-BB08-5BCB1F87EE41}" sibTransId="{418141B0-6E7F-C84B-B676-1A60188D7901}"/>
    <dgm:cxn modelId="{219D355D-62B2-D347-9B90-55B4BAA95268}" srcId="{EBDDDF75-2CC2-9B4C-A1B8-B1A3DDDCA18F}" destId="{0C55A931-68A9-5041-8C6B-9D41080F91AC}" srcOrd="1" destOrd="0" parTransId="{5C7D18C8-6083-4944-8AA9-95D1EA307640}" sibTransId="{D75A535F-7FD5-4E4C-BCD5-7BE847AAED31}"/>
    <dgm:cxn modelId="{9DB89265-F51A-AB49-8250-9EF363C27318}" type="presOf" srcId="{EBDDDF75-2CC2-9B4C-A1B8-B1A3DDDCA18F}" destId="{A7C957D6-035C-FD4D-A73C-A892E818A2A3}" srcOrd="0" destOrd="0" presId="urn:microsoft.com/office/officeart/2005/8/layout/default#5"/>
    <dgm:cxn modelId="{7B57E968-4A28-2E41-BB58-85A8C71C8695}" type="presOf" srcId="{0C55A931-68A9-5041-8C6B-9D41080F91AC}" destId="{9C209270-707A-6E41-A8DB-6CC98149DD8B}" srcOrd="0" destOrd="0" presId="urn:microsoft.com/office/officeart/2005/8/layout/default#5"/>
    <dgm:cxn modelId="{06DC6972-88E6-A441-B6E4-3EA09862B74D}" srcId="{CF365DB2-A72D-AA4D-88ED-E88D73A8624E}" destId="{E4B2138A-7851-7647-A072-953839E895AC}" srcOrd="2" destOrd="0" parTransId="{904EDFCE-9BEA-1D4C-BC0E-87BED910938C}" sibTransId="{A8065799-1B8A-A54D-8B46-AB7DF7DFBFC1}"/>
    <dgm:cxn modelId="{F8EB0F7D-47BF-3647-A550-2CBDC992EDF5}" type="presOf" srcId="{CF365DB2-A72D-AA4D-88ED-E88D73A8624E}" destId="{E333CF05-DE2C-3843-85CD-F960623C21CC}" srcOrd="0" destOrd="0" presId="urn:microsoft.com/office/officeart/2005/8/layout/default#5"/>
    <dgm:cxn modelId="{F0C94C97-A016-3E47-8F97-96E1B72A92BE}" type="presOf" srcId="{B9CADDDE-1CFE-3F43-BB32-C488D0D8B1C1}" destId="{D3229538-3EC2-1945-B958-7429D92F3CA1}" srcOrd="0" destOrd="0" presId="urn:microsoft.com/office/officeart/2005/8/layout/default#5"/>
    <dgm:cxn modelId="{9B0EBD9E-29ED-EA44-8C45-567CB0C538D4}" type="presOf" srcId="{E4B2138A-7851-7647-A072-953839E895AC}" destId="{E333CF05-DE2C-3843-85CD-F960623C21CC}" srcOrd="0" destOrd="3" presId="urn:microsoft.com/office/officeart/2005/8/layout/default#5"/>
    <dgm:cxn modelId="{55D5C99F-05A4-9845-9860-A0B39F125F3E}" type="presOf" srcId="{879DEE46-D671-6C41-A3E6-6EC95A952FEF}" destId="{3DCB10E6-A7BF-5E4E-9A15-4C30F3F728B3}" srcOrd="0" destOrd="0" presId="urn:microsoft.com/office/officeart/2005/8/layout/default#5"/>
    <dgm:cxn modelId="{58BFAEAB-6581-9844-9569-9EF68B61FFFD}" srcId="{CF365DB2-A72D-AA4D-88ED-E88D73A8624E}" destId="{059B0926-5B01-C843-9B72-4453E890C6B4}" srcOrd="0" destOrd="0" parTransId="{6D9E2156-ECE2-D04C-8080-2CE802F7915B}" sibTransId="{EF1433C4-5C1E-1B45-B2FA-A101309A1145}"/>
    <dgm:cxn modelId="{8A52F9AE-A687-E24D-B95D-090193F99EEA}" srcId="{CF365DB2-A72D-AA4D-88ED-E88D73A8624E}" destId="{4FFC7FB8-36F7-844A-9F84-B5BEBD7B59E7}" srcOrd="1" destOrd="0" parTransId="{05A8155A-FFF0-BB4B-A48B-83A465C4EA96}" sibTransId="{8A96DA92-A294-3146-8BAE-DB233E437CF1}"/>
    <dgm:cxn modelId="{D65238B2-8E98-F64D-96B2-184D73FED28D}" type="presOf" srcId="{4FFC7FB8-36F7-844A-9F84-B5BEBD7B59E7}" destId="{E333CF05-DE2C-3843-85CD-F960623C21CC}" srcOrd="0" destOrd="2" presId="urn:microsoft.com/office/officeart/2005/8/layout/default#5"/>
    <dgm:cxn modelId="{84AC3BB2-6A29-4743-A9CD-089B533B3C22}" srcId="{EBDDDF75-2CC2-9B4C-A1B8-B1A3DDDCA18F}" destId="{879DEE46-D671-6C41-A3E6-6EC95A952FEF}" srcOrd="0" destOrd="0" parTransId="{68A0DD03-86E0-6D4E-998E-4FE084D8A217}" sibTransId="{BE76152A-EEED-B444-98C5-84229C32E75D}"/>
    <dgm:cxn modelId="{5D929FB7-8B53-CF4A-9A47-A311EC36E38D}" srcId="{EBDDDF75-2CC2-9B4C-A1B8-B1A3DDDCA18F}" destId="{CF365DB2-A72D-AA4D-88ED-E88D73A8624E}" srcOrd="4" destOrd="0" parTransId="{3D6ADB01-DA13-4046-8DE4-D34CEB57C2A3}" sibTransId="{3982C759-3D7F-AD47-9399-64A09ACD3692}"/>
    <dgm:cxn modelId="{C491E2CC-A27D-0E46-92AC-1D456F47D9A8}" srcId="{EBDDDF75-2CC2-9B4C-A1B8-B1A3DDDCA18F}" destId="{B9CADDDE-1CFE-3F43-BB32-C488D0D8B1C1}" srcOrd="3" destOrd="0" parTransId="{A0197359-0F15-904A-AD9D-0D1F5C8C55DF}" sibTransId="{AF17BC6B-6B56-9643-827B-B67E2ECC5B31}"/>
    <dgm:cxn modelId="{BE9E5A80-904D-C149-AEC1-8682B8F297A1}" type="presParOf" srcId="{A7C957D6-035C-FD4D-A73C-A892E818A2A3}" destId="{3DCB10E6-A7BF-5E4E-9A15-4C30F3F728B3}" srcOrd="0" destOrd="0" presId="urn:microsoft.com/office/officeart/2005/8/layout/default#5"/>
    <dgm:cxn modelId="{AB95AE3C-DDCA-644E-8FDA-26B49AC059DC}" type="presParOf" srcId="{A7C957D6-035C-FD4D-A73C-A892E818A2A3}" destId="{BFB718EC-EDA8-4E46-94E6-B3DA8A0A7413}" srcOrd="1" destOrd="0" presId="urn:microsoft.com/office/officeart/2005/8/layout/default#5"/>
    <dgm:cxn modelId="{6EADC9D8-647D-804A-ADAB-AED1455B87EA}" type="presParOf" srcId="{A7C957D6-035C-FD4D-A73C-A892E818A2A3}" destId="{9C209270-707A-6E41-A8DB-6CC98149DD8B}" srcOrd="2" destOrd="0" presId="urn:microsoft.com/office/officeart/2005/8/layout/default#5"/>
    <dgm:cxn modelId="{CF814DB7-1DEB-E44C-BA76-DFFD8D3FEAC7}" type="presParOf" srcId="{A7C957D6-035C-FD4D-A73C-A892E818A2A3}" destId="{92C51E66-B7AC-4D43-8409-08AE122E67CD}" srcOrd="3" destOrd="0" presId="urn:microsoft.com/office/officeart/2005/8/layout/default#5"/>
    <dgm:cxn modelId="{DB907152-B0C6-A444-9497-7DB0A05E841A}" type="presParOf" srcId="{A7C957D6-035C-FD4D-A73C-A892E818A2A3}" destId="{FBA64C44-4838-A546-95C2-CB7641874729}" srcOrd="4" destOrd="0" presId="urn:microsoft.com/office/officeart/2005/8/layout/default#5"/>
    <dgm:cxn modelId="{E31785B7-446C-B942-B544-EEC8999BEB1C}" type="presParOf" srcId="{A7C957D6-035C-FD4D-A73C-A892E818A2A3}" destId="{8C611961-5C70-3443-B3C0-CA44EA63CC2F}" srcOrd="5" destOrd="0" presId="urn:microsoft.com/office/officeart/2005/8/layout/default#5"/>
    <dgm:cxn modelId="{C34258AC-9169-CE4D-B729-4277F8572B11}" type="presParOf" srcId="{A7C957D6-035C-FD4D-A73C-A892E818A2A3}" destId="{D3229538-3EC2-1945-B958-7429D92F3CA1}" srcOrd="6" destOrd="0" presId="urn:microsoft.com/office/officeart/2005/8/layout/default#5"/>
    <dgm:cxn modelId="{5430E58A-79C4-7E4E-BBAC-792CE0C30632}" type="presParOf" srcId="{A7C957D6-035C-FD4D-A73C-A892E818A2A3}" destId="{1F47DD8E-7B5B-D64F-9B47-EF8678D6AA7A}" srcOrd="7" destOrd="0" presId="urn:microsoft.com/office/officeart/2005/8/layout/default#5"/>
    <dgm:cxn modelId="{7EDF79E2-4B11-1243-9ED1-027F43E8D0F1}" type="presParOf" srcId="{A7C957D6-035C-FD4D-A73C-A892E818A2A3}" destId="{E333CF05-DE2C-3843-85CD-F960623C21CC}" srcOrd="8" destOrd="0" presId="urn:microsoft.com/office/officeart/2005/8/layout/defaul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311F7073-06AF-C440-B1AD-2D8D7C9331BE}"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F8EFA8C2-64EF-0D4E-99FD-5F04A1AC2AC6}">
      <dgm:prSet/>
      <dgm:spPr>
        <a:solidFill>
          <a:schemeClr val="accent3">
            <a:lumMod val="75000"/>
          </a:schemeClr>
        </a:solidFill>
      </dgm:spPr>
      <dgm:t>
        <a:bodyPr/>
        <a:lstStyle/>
        <a:p>
          <a:pPr rtl="0"/>
          <a:r>
            <a:rPr lang="en-US" dirty="0"/>
            <a:t>Resource management</a:t>
          </a:r>
        </a:p>
      </dgm:t>
    </dgm:pt>
    <dgm:pt modelId="{9E6B178D-1AF8-3A4B-A15A-0EBA3809E9CA}" type="parTrans" cxnId="{28691A6B-C968-5842-B0FE-DDECF674CA05}">
      <dgm:prSet/>
      <dgm:spPr/>
      <dgm:t>
        <a:bodyPr/>
        <a:lstStyle/>
        <a:p>
          <a:endParaRPr lang="en-US"/>
        </a:p>
      </dgm:t>
    </dgm:pt>
    <dgm:pt modelId="{EC430511-99D1-0E42-A1A8-D03A504E1B13}" type="sibTrans" cxnId="{28691A6B-C968-5842-B0FE-DDECF674CA05}">
      <dgm:prSet/>
      <dgm:spPr/>
      <dgm:t>
        <a:bodyPr/>
        <a:lstStyle/>
        <a:p>
          <a:endParaRPr lang="en-US"/>
        </a:p>
      </dgm:t>
    </dgm:pt>
    <dgm:pt modelId="{D44C5C68-3923-F743-867B-A91972B78A2D}">
      <dgm:prSet/>
      <dgm:spPr>
        <a:ln>
          <a:solidFill>
            <a:schemeClr val="accent3">
              <a:lumMod val="75000"/>
            </a:schemeClr>
          </a:solidFill>
        </a:ln>
      </dgm:spPr>
      <dgm:t>
        <a:bodyPr/>
        <a:lstStyle/>
        <a:p>
          <a:pPr rtl="0"/>
          <a:r>
            <a:rPr lang="en-US" dirty="0"/>
            <a:t>Concerned with defining rules for a resource that requires access control</a:t>
          </a:r>
        </a:p>
      </dgm:t>
    </dgm:pt>
    <dgm:pt modelId="{CC65B686-57E5-3944-8184-8196A9C05A0F}" type="parTrans" cxnId="{DF66FDE1-3E88-474F-9AA2-10A135139BAA}">
      <dgm:prSet/>
      <dgm:spPr/>
      <dgm:t>
        <a:bodyPr/>
        <a:lstStyle/>
        <a:p>
          <a:endParaRPr lang="en-US"/>
        </a:p>
      </dgm:t>
    </dgm:pt>
    <dgm:pt modelId="{0AB32C99-3FB1-464D-A1D6-8F5DD9081EB7}" type="sibTrans" cxnId="{DF66FDE1-3E88-474F-9AA2-10A135139BAA}">
      <dgm:prSet/>
      <dgm:spPr/>
      <dgm:t>
        <a:bodyPr/>
        <a:lstStyle/>
        <a:p>
          <a:endParaRPr lang="en-US"/>
        </a:p>
      </dgm:t>
    </dgm:pt>
    <dgm:pt modelId="{3E57BA3C-8B08-9147-BDEF-3C814582E8B6}">
      <dgm:prSet/>
      <dgm:spPr>
        <a:ln>
          <a:solidFill>
            <a:schemeClr val="accent3">
              <a:lumMod val="75000"/>
            </a:schemeClr>
          </a:solidFill>
        </a:ln>
      </dgm:spPr>
      <dgm:t>
        <a:bodyPr/>
        <a:lstStyle/>
        <a:p>
          <a:pPr rtl="0"/>
          <a:r>
            <a:rPr lang="en-US" dirty="0"/>
            <a:t>Rules would include credential requirements and what user attributes, resource attributes, and environmental conditions are required for access of a given resource for a given function</a:t>
          </a:r>
        </a:p>
      </dgm:t>
    </dgm:pt>
    <dgm:pt modelId="{7B7C69DE-5695-424C-8F7E-C9B43270F675}" type="parTrans" cxnId="{E3013324-FC21-7742-B08C-22616406F460}">
      <dgm:prSet/>
      <dgm:spPr/>
      <dgm:t>
        <a:bodyPr/>
        <a:lstStyle/>
        <a:p>
          <a:endParaRPr lang="en-US"/>
        </a:p>
      </dgm:t>
    </dgm:pt>
    <dgm:pt modelId="{43023CD4-36B0-144C-BBC2-841310E7B459}" type="sibTrans" cxnId="{E3013324-FC21-7742-B08C-22616406F460}">
      <dgm:prSet/>
      <dgm:spPr/>
      <dgm:t>
        <a:bodyPr/>
        <a:lstStyle/>
        <a:p>
          <a:endParaRPr lang="en-US"/>
        </a:p>
      </dgm:t>
    </dgm:pt>
    <dgm:pt modelId="{C968AAA3-031A-F14E-B344-1A982668AE52}">
      <dgm:prSet/>
      <dgm:spPr/>
      <dgm:t>
        <a:bodyPr/>
        <a:lstStyle/>
        <a:p>
          <a:pPr rtl="0"/>
          <a:r>
            <a:rPr lang="en-US" dirty="0"/>
            <a:t>Privilege management</a:t>
          </a:r>
        </a:p>
      </dgm:t>
    </dgm:pt>
    <dgm:pt modelId="{02FD4733-76A0-8B41-B619-98B9833892F1}" type="parTrans" cxnId="{CD368B68-A8E4-3F47-B6FC-F2DD8B1FDF1A}">
      <dgm:prSet/>
      <dgm:spPr/>
      <dgm:t>
        <a:bodyPr/>
        <a:lstStyle/>
        <a:p>
          <a:endParaRPr lang="en-US"/>
        </a:p>
      </dgm:t>
    </dgm:pt>
    <dgm:pt modelId="{444331B1-3936-8442-AE97-1D352A2FFBE8}" type="sibTrans" cxnId="{CD368B68-A8E4-3F47-B6FC-F2DD8B1FDF1A}">
      <dgm:prSet/>
      <dgm:spPr/>
      <dgm:t>
        <a:bodyPr/>
        <a:lstStyle/>
        <a:p>
          <a:endParaRPr lang="en-US"/>
        </a:p>
      </dgm:t>
    </dgm:pt>
    <dgm:pt modelId="{19B2FB69-A77F-5545-BB3C-0CAD240FC2D0}">
      <dgm:prSet/>
      <dgm:spPr/>
      <dgm:t>
        <a:bodyPr/>
        <a:lstStyle/>
        <a:p>
          <a:pPr rtl="0"/>
          <a:r>
            <a:rPr lang="en-US" dirty="0"/>
            <a:t>Concerned with establishing and maintaining the entitlement or privilege attributes that comprise an individual’s access profile</a:t>
          </a:r>
        </a:p>
      </dgm:t>
    </dgm:pt>
    <dgm:pt modelId="{09274A2F-5181-7E4D-8ECC-A0376A91A6B4}" type="parTrans" cxnId="{27D64CAC-9288-B645-89E6-D6B7FC6A3771}">
      <dgm:prSet/>
      <dgm:spPr/>
      <dgm:t>
        <a:bodyPr/>
        <a:lstStyle/>
        <a:p>
          <a:endParaRPr lang="en-US"/>
        </a:p>
      </dgm:t>
    </dgm:pt>
    <dgm:pt modelId="{F05318FF-758B-1E42-A5F4-A34F93D38605}" type="sibTrans" cxnId="{27D64CAC-9288-B645-89E6-D6B7FC6A3771}">
      <dgm:prSet/>
      <dgm:spPr/>
      <dgm:t>
        <a:bodyPr/>
        <a:lstStyle/>
        <a:p>
          <a:endParaRPr lang="en-US"/>
        </a:p>
      </dgm:t>
    </dgm:pt>
    <dgm:pt modelId="{DCA4C873-5860-3549-8A31-FF15B1B56CC6}">
      <dgm:prSet/>
      <dgm:spPr/>
      <dgm:t>
        <a:bodyPr/>
        <a:lstStyle/>
        <a:p>
          <a:pPr rtl="0"/>
          <a:r>
            <a:rPr lang="en-US" dirty="0"/>
            <a:t>These attributes represent features of an individual that can be used as the basis for determining access decisions to both physical and logical resources</a:t>
          </a:r>
        </a:p>
      </dgm:t>
    </dgm:pt>
    <dgm:pt modelId="{3451622A-CA65-3E48-AB03-8E35EB3E855C}" type="parTrans" cxnId="{B02D74F7-8B76-9048-B58A-6FF30DB1C429}">
      <dgm:prSet/>
      <dgm:spPr/>
      <dgm:t>
        <a:bodyPr/>
        <a:lstStyle/>
        <a:p>
          <a:endParaRPr lang="en-US"/>
        </a:p>
      </dgm:t>
    </dgm:pt>
    <dgm:pt modelId="{BB4A86FB-AC83-9743-B4C4-697BE4C43226}" type="sibTrans" cxnId="{B02D74F7-8B76-9048-B58A-6FF30DB1C429}">
      <dgm:prSet/>
      <dgm:spPr/>
      <dgm:t>
        <a:bodyPr/>
        <a:lstStyle/>
        <a:p>
          <a:endParaRPr lang="en-US"/>
        </a:p>
      </dgm:t>
    </dgm:pt>
    <dgm:pt modelId="{86FF9EAE-C27D-9D4B-B0A7-88F22C9B69DC}">
      <dgm:prSet/>
      <dgm:spPr/>
      <dgm:t>
        <a:bodyPr/>
        <a:lstStyle/>
        <a:p>
          <a:pPr rtl="0"/>
          <a:r>
            <a:rPr lang="en-US" dirty="0"/>
            <a:t>Privileges are considered attributes that can be linked to a digital identity</a:t>
          </a:r>
        </a:p>
      </dgm:t>
    </dgm:pt>
    <dgm:pt modelId="{C55E0FD8-A715-8241-B1A2-F3FA07AFE194}" type="parTrans" cxnId="{EABCF760-B867-3447-931C-B171D07C1071}">
      <dgm:prSet/>
      <dgm:spPr/>
      <dgm:t>
        <a:bodyPr/>
        <a:lstStyle/>
        <a:p>
          <a:endParaRPr lang="en-US"/>
        </a:p>
      </dgm:t>
    </dgm:pt>
    <dgm:pt modelId="{864630F8-2AF2-DD47-9EDE-D7C327225D7C}" type="sibTrans" cxnId="{EABCF760-B867-3447-931C-B171D07C1071}">
      <dgm:prSet/>
      <dgm:spPr/>
      <dgm:t>
        <a:bodyPr/>
        <a:lstStyle/>
        <a:p>
          <a:endParaRPr lang="en-US"/>
        </a:p>
      </dgm:t>
    </dgm:pt>
    <dgm:pt modelId="{88AFBB26-EFEA-A444-AE5D-B0563B55A994}">
      <dgm:prSet/>
      <dgm:spPr>
        <a:solidFill>
          <a:schemeClr val="accent5">
            <a:lumMod val="75000"/>
          </a:schemeClr>
        </a:solidFill>
      </dgm:spPr>
      <dgm:t>
        <a:bodyPr/>
        <a:lstStyle/>
        <a:p>
          <a:pPr rtl="0"/>
          <a:r>
            <a:rPr lang="en-US" dirty="0"/>
            <a:t>Policy management</a:t>
          </a:r>
        </a:p>
      </dgm:t>
    </dgm:pt>
    <dgm:pt modelId="{376C1F89-D7C6-DF4D-B486-E763333CDAA0}" type="parTrans" cxnId="{89B45EF2-6178-0B45-A89A-6CCB79161323}">
      <dgm:prSet/>
      <dgm:spPr/>
      <dgm:t>
        <a:bodyPr/>
        <a:lstStyle/>
        <a:p>
          <a:endParaRPr lang="en-US"/>
        </a:p>
      </dgm:t>
    </dgm:pt>
    <dgm:pt modelId="{330174B9-C7DB-2B4F-B969-883977914B25}" type="sibTrans" cxnId="{89B45EF2-6178-0B45-A89A-6CCB79161323}">
      <dgm:prSet/>
      <dgm:spPr/>
      <dgm:t>
        <a:bodyPr/>
        <a:lstStyle/>
        <a:p>
          <a:endParaRPr lang="en-US"/>
        </a:p>
      </dgm:t>
    </dgm:pt>
    <dgm:pt modelId="{30735F88-64C7-C34D-92E9-80F4B50056D6}">
      <dgm:prSet/>
      <dgm:spPr>
        <a:ln>
          <a:solidFill>
            <a:schemeClr val="accent5">
              <a:lumMod val="75000"/>
            </a:schemeClr>
          </a:solidFill>
        </a:ln>
      </dgm:spPr>
      <dgm:t>
        <a:bodyPr/>
        <a:lstStyle/>
        <a:p>
          <a:pPr rtl="0"/>
          <a:r>
            <a:rPr lang="en-US" dirty="0"/>
            <a:t>Governs what is allowable and unallowable in an access transaction</a:t>
          </a:r>
        </a:p>
      </dgm:t>
    </dgm:pt>
    <dgm:pt modelId="{6BC55A0E-B73B-6342-AD4C-C973321B9EDF}" type="parTrans" cxnId="{BE533F51-46FB-014D-BECD-24963B6910D9}">
      <dgm:prSet/>
      <dgm:spPr/>
      <dgm:t>
        <a:bodyPr/>
        <a:lstStyle/>
        <a:p>
          <a:endParaRPr lang="en-US"/>
        </a:p>
      </dgm:t>
    </dgm:pt>
    <dgm:pt modelId="{4E5BB9E6-7130-4745-8DB5-C804696BAFCB}" type="sibTrans" cxnId="{BE533F51-46FB-014D-BECD-24963B6910D9}">
      <dgm:prSet/>
      <dgm:spPr/>
      <dgm:t>
        <a:bodyPr/>
        <a:lstStyle/>
        <a:p>
          <a:endParaRPr lang="en-US"/>
        </a:p>
      </dgm:t>
    </dgm:pt>
    <dgm:pt modelId="{E37FA4EA-DD33-EB43-A1D2-5E2FDA57BB2A}" type="pres">
      <dgm:prSet presAssocID="{311F7073-06AF-C440-B1AD-2D8D7C9331BE}" presName="linear" presStyleCnt="0">
        <dgm:presLayoutVars>
          <dgm:dir/>
          <dgm:animLvl val="lvl"/>
          <dgm:resizeHandles val="exact"/>
        </dgm:presLayoutVars>
      </dgm:prSet>
      <dgm:spPr/>
    </dgm:pt>
    <dgm:pt modelId="{BE86D08A-5C91-6640-9481-5EDE5D8225BE}" type="pres">
      <dgm:prSet presAssocID="{F8EFA8C2-64EF-0D4E-99FD-5F04A1AC2AC6}" presName="parentLin" presStyleCnt="0"/>
      <dgm:spPr/>
    </dgm:pt>
    <dgm:pt modelId="{52E9FCEF-2F71-0046-AE28-7C3A1CDD04A6}" type="pres">
      <dgm:prSet presAssocID="{F8EFA8C2-64EF-0D4E-99FD-5F04A1AC2AC6}" presName="parentLeftMargin" presStyleLbl="node1" presStyleIdx="0" presStyleCnt="3"/>
      <dgm:spPr/>
    </dgm:pt>
    <dgm:pt modelId="{4E274E17-143A-964B-B814-059527FCFCAC}" type="pres">
      <dgm:prSet presAssocID="{F8EFA8C2-64EF-0D4E-99FD-5F04A1AC2AC6}" presName="parentText" presStyleLbl="node1" presStyleIdx="0" presStyleCnt="3">
        <dgm:presLayoutVars>
          <dgm:chMax val="0"/>
          <dgm:bulletEnabled val="1"/>
        </dgm:presLayoutVars>
      </dgm:prSet>
      <dgm:spPr/>
    </dgm:pt>
    <dgm:pt modelId="{D5642979-661A-3E4A-A80F-8033CC2C01B7}" type="pres">
      <dgm:prSet presAssocID="{F8EFA8C2-64EF-0D4E-99FD-5F04A1AC2AC6}" presName="negativeSpace" presStyleCnt="0"/>
      <dgm:spPr/>
    </dgm:pt>
    <dgm:pt modelId="{8B6841F2-191F-AA49-A654-EDD02AC05564}" type="pres">
      <dgm:prSet presAssocID="{F8EFA8C2-64EF-0D4E-99FD-5F04A1AC2AC6}" presName="childText" presStyleLbl="conFgAcc1" presStyleIdx="0" presStyleCnt="3">
        <dgm:presLayoutVars>
          <dgm:bulletEnabled val="1"/>
        </dgm:presLayoutVars>
      </dgm:prSet>
      <dgm:spPr/>
    </dgm:pt>
    <dgm:pt modelId="{0B77C503-7F27-194F-88A1-37BCFD8DDA18}" type="pres">
      <dgm:prSet presAssocID="{EC430511-99D1-0E42-A1A8-D03A504E1B13}" presName="spaceBetweenRectangles" presStyleCnt="0"/>
      <dgm:spPr/>
    </dgm:pt>
    <dgm:pt modelId="{8CC53EE2-6CDF-2D45-8975-7B10E4168E49}" type="pres">
      <dgm:prSet presAssocID="{C968AAA3-031A-F14E-B344-1A982668AE52}" presName="parentLin" presStyleCnt="0"/>
      <dgm:spPr/>
    </dgm:pt>
    <dgm:pt modelId="{71F8AACD-9988-E444-B9C0-E9926A728DAE}" type="pres">
      <dgm:prSet presAssocID="{C968AAA3-031A-F14E-B344-1A982668AE52}" presName="parentLeftMargin" presStyleLbl="node1" presStyleIdx="0" presStyleCnt="3"/>
      <dgm:spPr/>
    </dgm:pt>
    <dgm:pt modelId="{3D7ECCDF-D192-254C-980A-E432AB1A8C5C}" type="pres">
      <dgm:prSet presAssocID="{C968AAA3-031A-F14E-B344-1A982668AE52}" presName="parentText" presStyleLbl="node1" presStyleIdx="1" presStyleCnt="3">
        <dgm:presLayoutVars>
          <dgm:chMax val="0"/>
          <dgm:bulletEnabled val="1"/>
        </dgm:presLayoutVars>
      </dgm:prSet>
      <dgm:spPr/>
    </dgm:pt>
    <dgm:pt modelId="{46CF69FB-ABBF-E542-A8E8-9035027641C6}" type="pres">
      <dgm:prSet presAssocID="{C968AAA3-031A-F14E-B344-1A982668AE52}" presName="negativeSpace" presStyleCnt="0"/>
      <dgm:spPr/>
    </dgm:pt>
    <dgm:pt modelId="{8BF4B6F0-641F-0C4C-9A74-188E05346A63}" type="pres">
      <dgm:prSet presAssocID="{C968AAA3-031A-F14E-B344-1A982668AE52}" presName="childText" presStyleLbl="conFgAcc1" presStyleIdx="1" presStyleCnt="3">
        <dgm:presLayoutVars>
          <dgm:bulletEnabled val="1"/>
        </dgm:presLayoutVars>
      </dgm:prSet>
      <dgm:spPr/>
    </dgm:pt>
    <dgm:pt modelId="{9536BA9E-9866-C34E-9C94-646F8AD4E7F6}" type="pres">
      <dgm:prSet presAssocID="{444331B1-3936-8442-AE97-1D352A2FFBE8}" presName="spaceBetweenRectangles" presStyleCnt="0"/>
      <dgm:spPr/>
    </dgm:pt>
    <dgm:pt modelId="{682D4690-A3E9-7548-B8F6-84BE58779206}" type="pres">
      <dgm:prSet presAssocID="{88AFBB26-EFEA-A444-AE5D-B0563B55A994}" presName="parentLin" presStyleCnt="0"/>
      <dgm:spPr/>
    </dgm:pt>
    <dgm:pt modelId="{A0C00494-7EFC-9F47-BA53-95159F1E292F}" type="pres">
      <dgm:prSet presAssocID="{88AFBB26-EFEA-A444-AE5D-B0563B55A994}" presName="parentLeftMargin" presStyleLbl="node1" presStyleIdx="1" presStyleCnt="3"/>
      <dgm:spPr/>
    </dgm:pt>
    <dgm:pt modelId="{DF7FC51F-7B1D-8D4F-A8AB-025080166E37}" type="pres">
      <dgm:prSet presAssocID="{88AFBB26-EFEA-A444-AE5D-B0563B55A994}" presName="parentText" presStyleLbl="node1" presStyleIdx="2" presStyleCnt="3">
        <dgm:presLayoutVars>
          <dgm:chMax val="0"/>
          <dgm:bulletEnabled val="1"/>
        </dgm:presLayoutVars>
      </dgm:prSet>
      <dgm:spPr/>
    </dgm:pt>
    <dgm:pt modelId="{EABF7405-9920-E74E-A0BE-1A1EA969A6E4}" type="pres">
      <dgm:prSet presAssocID="{88AFBB26-EFEA-A444-AE5D-B0563B55A994}" presName="negativeSpace" presStyleCnt="0"/>
      <dgm:spPr/>
    </dgm:pt>
    <dgm:pt modelId="{6A23AE0F-AE3E-C643-9337-A2AFC5F958CD}" type="pres">
      <dgm:prSet presAssocID="{88AFBB26-EFEA-A444-AE5D-B0563B55A994}" presName="childText" presStyleLbl="conFgAcc1" presStyleIdx="2" presStyleCnt="3">
        <dgm:presLayoutVars>
          <dgm:bulletEnabled val="1"/>
        </dgm:presLayoutVars>
      </dgm:prSet>
      <dgm:spPr/>
    </dgm:pt>
  </dgm:ptLst>
  <dgm:cxnLst>
    <dgm:cxn modelId="{4BAE200A-97ED-934B-ABAE-FC02C71FF0E7}" type="presOf" srcId="{88AFBB26-EFEA-A444-AE5D-B0563B55A994}" destId="{DF7FC51F-7B1D-8D4F-A8AB-025080166E37}" srcOrd="1" destOrd="0" presId="urn:microsoft.com/office/officeart/2005/8/layout/list1"/>
    <dgm:cxn modelId="{DB0C4B23-6475-6846-B692-E79781A74838}" type="presOf" srcId="{311F7073-06AF-C440-B1AD-2D8D7C9331BE}" destId="{E37FA4EA-DD33-EB43-A1D2-5E2FDA57BB2A}" srcOrd="0" destOrd="0" presId="urn:microsoft.com/office/officeart/2005/8/layout/list1"/>
    <dgm:cxn modelId="{E3013324-FC21-7742-B08C-22616406F460}" srcId="{F8EFA8C2-64EF-0D4E-99FD-5F04A1AC2AC6}" destId="{3E57BA3C-8B08-9147-BDEF-3C814582E8B6}" srcOrd="1" destOrd="0" parTransId="{7B7C69DE-5695-424C-8F7E-C9B43270F675}" sibTransId="{43023CD4-36B0-144C-BBC2-841310E7B459}"/>
    <dgm:cxn modelId="{7BE7AE39-EB6A-B14F-985F-7427989D3431}" type="presOf" srcId="{19B2FB69-A77F-5545-BB3C-0CAD240FC2D0}" destId="{8BF4B6F0-641F-0C4C-9A74-188E05346A63}" srcOrd="0" destOrd="0" presId="urn:microsoft.com/office/officeart/2005/8/layout/list1"/>
    <dgm:cxn modelId="{BE533F51-46FB-014D-BECD-24963B6910D9}" srcId="{88AFBB26-EFEA-A444-AE5D-B0563B55A994}" destId="{30735F88-64C7-C34D-92E9-80F4B50056D6}" srcOrd="0" destOrd="0" parTransId="{6BC55A0E-B73B-6342-AD4C-C973321B9EDF}" sibTransId="{4E5BB9E6-7130-4745-8DB5-C804696BAFCB}"/>
    <dgm:cxn modelId="{81607657-71CE-2143-8D07-5FC5AE9DA3BB}" type="presOf" srcId="{F8EFA8C2-64EF-0D4E-99FD-5F04A1AC2AC6}" destId="{4E274E17-143A-964B-B814-059527FCFCAC}" srcOrd="1" destOrd="0" presId="urn:microsoft.com/office/officeart/2005/8/layout/list1"/>
    <dgm:cxn modelId="{EABCF760-B867-3447-931C-B171D07C1071}" srcId="{C968AAA3-031A-F14E-B344-1A982668AE52}" destId="{86FF9EAE-C27D-9D4B-B0A7-88F22C9B69DC}" srcOrd="2" destOrd="0" parTransId="{C55E0FD8-A715-8241-B1A2-F3FA07AFE194}" sibTransId="{864630F8-2AF2-DD47-9EDE-D7C327225D7C}"/>
    <dgm:cxn modelId="{A754F265-68D6-BA48-9098-7F1228062899}" type="presOf" srcId="{DCA4C873-5860-3549-8A31-FF15B1B56CC6}" destId="{8BF4B6F0-641F-0C4C-9A74-188E05346A63}" srcOrd="0" destOrd="1" presId="urn:microsoft.com/office/officeart/2005/8/layout/list1"/>
    <dgm:cxn modelId="{CD368B68-A8E4-3F47-B6FC-F2DD8B1FDF1A}" srcId="{311F7073-06AF-C440-B1AD-2D8D7C9331BE}" destId="{C968AAA3-031A-F14E-B344-1A982668AE52}" srcOrd="1" destOrd="0" parTransId="{02FD4733-76A0-8B41-B619-98B9833892F1}" sibTransId="{444331B1-3936-8442-AE97-1D352A2FFBE8}"/>
    <dgm:cxn modelId="{28691A6B-C968-5842-B0FE-DDECF674CA05}" srcId="{311F7073-06AF-C440-B1AD-2D8D7C9331BE}" destId="{F8EFA8C2-64EF-0D4E-99FD-5F04A1AC2AC6}" srcOrd="0" destOrd="0" parTransId="{9E6B178D-1AF8-3A4B-A15A-0EBA3809E9CA}" sibTransId="{EC430511-99D1-0E42-A1A8-D03A504E1B13}"/>
    <dgm:cxn modelId="{33AB2277-8568-124B-8D06-38E015398424}" type="presOf" srcId="{30735F88-64C7-C34D-92E9-80F4B50056D6}" destId="{6A23AE0F-AE3E-C643-9337-A2AFC5F958CD}" srcOrd="0" destOrd="0" presId="urn:microsoft.com/office/officeart/2005/8/layout/list1"/>
    <dgm:cxn modelId="{D8FDC87C-35FB-4244-8B92-119AD826877C}" type="presOf" srcId="{88AFBB26-EFEA-A444-AE5D-B0563B55A994}" destId="{A0C00494-7EFC-9F47-BA53-95159F1E292F}" srcOrd="0" destOrd="0" presId="urn:microsoft.com/office/officeart/2005/8/layout/list1"/>
    <dgm:cxn modelId="{4719A67D-D407-DB42-BE19-DD9928510B36}" type="presOf" srcId="{F8EFA8C2-64EF-0D4E-99FD-5F04A1AC2AC6}" destId="{52E9FCEF-2F71-0046-AE28-7C3A1CDD04A6}" srcOrd="0" destOrd="0" presId="urn:microsoft.com/office/officeart/2005/8/layout/list1"/>
    <dgm:cxn modelId="{5D87529C-44C5-D54C-9198-B36C4C36D120}" type="presOf" srcId="{3E57BA3C-8B08-9147-BDEF-3C814582E8B6}" destId="{8B6841F2-191F-AA49-A654-EDD02AC05564}" srcOrd="0" destOrd="1" presId="urn:microsoft.com/office/officeart/2005/8/layout/list1"/>
    <dgm:cxn modelId="{27D64CAC-9288-B645-89E6-D6B7FC6A3771}" srcId="{C968AAA3-031A-F14E-B344-1A982668AE52}" destId="{19B2FB69-A77F-5545-BB3C-0CAD240FC2D0}" srcOrd="0" destOrd="0" parTransId="{09274A2F-5181-7E4D-8ECC-A0376A91A6B4}" sibTransId="{F05318FF-758B-1E42-A5F4-A34F93D38605}"/>
    <dgm:cxn modelId="{2ABD2FC0-C4DA-EB40-A456-A313212453FF}" type="presOf" srcId="{86FF9EAE-C27D-9D4B-B0A7-88F22C9B69DC}" destId="{8BF4B6F0-641F-0C4C-9A74-188E05346A63}" srcOrd="0" destOrd="2" presId="urn:microsoft.com/office/officeart/2005/8/layout/list1"/>
    <dgm:cxn modelId="{4AF9F2D0-B6EC-0346-A046-555C133AD1C5}" type="presOf" srcId="{C968AAA3-031A-F14E-B344-1A982668AE52}" destId="{3D7ECCDF-D192-254C-980A-E432AB1A8C5C}" srcOrd="1" destOrd="0" presId="urn:microsoft.com/office/officeart/2005/8/layout/list1"/>
    <dgm:cxn modelId="{6ACC31D9-440F-C547-A200-2FBCB2A8398D}" type="presOf" srcId="{D44C5C68-3923-F743-867B-A91972B78A2D}" destId="{8B6841F2-191F-AA49-A654-EDD02AC05564}" srcOrd="0" destOrd="0" presId="urn:microsoft.com/office/officeart/2005/8/layout/list1"/>
    <dgm:cxn modelId="{DF66FDE1-3E88-474F-9AA2-10A135139BAA}" srcId="{F8EFA8C2-64EF-0D4E-99FD-5F04A1AC2AC6}" destId="{D44C5C68-3923-F743-867B-A91972B78A2D}" srcOrd="0" destOrd="0" parTransId="{CC65B686-57E5-3944-8184-8196A9C05A0F}" sibTransId="{0AB32C99-3FB1-464D-A1D6-8F5DD9081EB7}"/>
    <dgm:cxn modelId="{F2AEACEB-DBE5-A04D-BC89-F773DE2DB033}" type="presOf" srcId="{C968AAA3-031A-F14E-B344-1A982668AE52}" destId="{71F8AACD-9988-E444-B9C0-E9926A728DAE}" srcOrd="0" destOrd="0" presId="urn:microsoft.com/office/officeart/2005/8/layout/list1"/>
    <dgm:cxn modelId="{89B45EF2-6178-0B45-A89A-6CCB79161323}" srcId="{311F7073-06AF-C440-B1AD-2D8D7C9331BE}" destId="{88AFBB26-EFEA-A444-AE5D-B0563B55A994}" srcOrd="2" destOrd="0" parTransId="{376C1F89-D7C6-DF4D-B486-E763333CDAA0}" sibTransId="{330174B9-C7DB-2B4F-B969-883977914B25}"/>
    <dgm:cxn modelId="{B02D74F7-8B76-9048-B58A-6FF30DB1C429}" srcId="{C968AAA3-031A-F14E-B344-1A982668AE52}" destId="{DCA4C873-5860-3549-8A31-FF15B1B56CC6}" srcOrd="1" destOrd="0" parTransId="{3451622A-CA65-3E48-AB03-8E35EB3E855C}" sibTransId="{BB4A86FB-AC83-9743-B4C4-697BE4C43226}"/>
    <dgm:cxn modelId="{93E16DA4-924F-8144-8ED3-A0C33B8EC0F5}" type="presParOf" srcId="{E37FA4EA-DD33-EB43-A1D2-5E2FDA57BB2A}" destId="{BE86D08A-5C91-6640-9481-5EDE5D8225BE}" srcOrd="0" destOrd="0" presId="urn:microsoft.com/office/officeart/2005/8/layout/list1"/>
    <dgm:cxn modelId="{181CAB04-E38E-5344-B50E-09B6D3B6935D}" type="presParOf" srcId="{BE86D08A-5C91-6640-9481-5EDE5D8225BE}" destId="{52E9FCEF-2F71-0046-AE28-7C3A1CDD04A6}" srcOrd="0" destOrd="0" presId="urn:microsoft.com/office/officeart/2005/8/layout/list1"/>
    <dgm:cxn modelId="{B03CBD95-F64E-B246-9DCA-6DA26481B884}" type="presParOf" srcId="{BE86D08A-5C91-6640-9481-5EDE5D8225BE}" destId="{4E274E17-143A-964B-B814-059527FCFCAC}" srcOrd="1" destOrd="0" presId="urn:microsoft.com/office/officeart/2005/8/layout/list1"/>
    <dgm:cxn modelId="{77B36B8E-E07D-EC42-A4B3-5A5BB43484E9}" type="presParOf" srcId="{E37FA4EA-DD33-EB43-A1D2-5E2FDA57BB2A}" destId="{D5642979-661A-3E4A-A80F-8033CC2C01B7}" srcOrd="1" destOrd="0" presId="urn:microsoft.com/office/officeart/2005/8/layout/list1"/>
    <dgm:cxn modelId="{F5C7397E-0209-3948-A1C9-E488EDFFC607}" type="presParOf" srcId="{E37FA4EA-DD33-EB43-A1D2-5E2FDA57BB2A}" destId="{8B6841F2-191F-AA49-A654-EDD02AC05564}" srcOrd="2" destOrd="0" presId="urn:microsoft.com/office/officeart/2005/8/layout/list1"/>
    <dgm:cxn modelId="{B7A5D2AB-3F4D-5040-B057-1C0B6BE44FB5}" type="presParOf" srcId="{E37FA4EA-DD33-EB43-A1D2-5E2FDA57BB2A}" destId="{0B77C503-7F27-194F-88A1-37BCFD8DDA18}" srcOrd="3" destOrd="0" presId="urn:microsoft.com/office/officeart/2005/8/layout/list1"/>
    <dgm:cxn modelId="{CB2D8618-DBD6-0A44-BB3C-4B2B653A0616}" type="presParOf" srcId="{E37FA4EA-DD33-EB43-A1D2-5E2FDA57BB2A}" destId="{8CC53EE2-6CDF-2D45-8975-7B10E4168E49}" srcOrd="4" destOrd="0" presId="urn:microsoft.com/office/officeart/2005/8/layout/list1"/>
    <dgm:cxn modelId="{0ACBBFD1-960C-4C4B-93F9-6CAE20D52B99}" type="presParOf" srcId="{8CC53EE2-6CDF-2D45-8975-7B10E4168E49}" destId="{71F8AACD-9988-E444-B9C0-E9926A728DAE}" srcOrd="0" destOrd="0" presId="urn:microsoft.com/office/officeart/2005/8/layout/list1"/>
    <dgm:cxn modelId="{7034BCF9-1A31-714A-9292-3E1DA399B255}" type="presParOf" srcId="{8CC53EE2-6CDF-2D45-8975-7B10E4168E49}" destId="{3D7ECCDF-D192-254C-980A-E432AB1A8C5C}" srcOrd="1" destOrd="0" presId="urn:microsoft.com/office/officeart/2005/8/layout/list1"/>
    <dgm:cxn modelId="{0584AECA-4CB3-E745-AB57-3A8DFB7B99F2}" type="presParOf" srcId="{E37FA4EA-DD33-EB43-A1D2-5E2FDA57BB2A}" destId="{46CF69FB-ABBF-E542-A8E8-9035027641C6}" srcOrd="5" destOrd="0" presId="urn:microsoft.com/office/officeart/2005/8/layout/list1"/>
    <dgm:cxn modelId="{13AE58A9-921B-6C45-85FF-A94510F228F6}" type="presParOf" srcId="{E37FA4EA-DD33-EB43-A1D2-5E2FDA57BB2A}" destId="{8BF4B6F0-641F-0C4C-9A74-188E05346A63}" srcOrd="6" destOrd="0" presId="urn:microsoft.com/office/officeart/2005/8/layout/list1"/>
    <dgm:cxn modelId="{472B8992-E534-284D-AECA-4399FC6BDA18}" type="presParOf" srcId="{E37FA4EA-DD33-EB43-A1D2-5E2FDA57BB2A}" destId="{9536BA9E-9866-C34E-9C94-646F8AD4E7F6}" srcOrd="7" destOrd="0" presId="urn:microsoft.com/office/officeart/2005/8/layout/list1"/>
    <dgm:cxn modelId="{F8D215A8-C8FE-DB4B-83C7-255031A17FD4}" type="presParOf" srcId="{E37FA4EA-DD33-EB43-A1D2-5E2FDA57BB2A}" destId="{682D4690-A3E9-7548-B8F6-84BE58779206}" srcOrd="8" destOrd="0" presId="urn:microsoft.com/office/officeart/2005/8/layout/list1"/>
    <dgm:cxn modelId="{A8587C42-9DBE-8E4E-861B-1745DC5DFCF2}" type="presParOf" srcId="{682D4690-A3E9-7548-B8F6-84BE58779206}" destId="{A0C00494-7EFC-9F47-BA53-95159F1E292F}" srcOrd="0" destOrd="0" presId="urn:microsoft.com/office/officeart/2005/8/layout/list1"/>
    <dgm:cxn modelId="{6B2FF9A4-50A7-6441-BA20-8DBD5FED1B09}" type="presParOf" srcId="{682D4690-A3E9-7548-B8F6-84BE58779206}" destId="{DF7FC51F-7B1D-8D4F-A8AB-025080166E37}" srcOrd="1" destOrd="0" presId="urn:microsoft.com/office/officeart/2005/8/layout/list1"/>
    <dgm:cxn modelId="{7F79D6D8-8BD3-1E4E-8273-3039EA5E781A}" type="presParOf" srcId="{E37FA4EA-DD33-EB43-A1D2-5E2FDA57BB2A}" destId="{EABF7405-9920-E74E-A0BE-1A1EA969A6E4}" srcOrd="9" destOrd="0" presId="urn:microsoft.com/office/officeart/2005/8/layout/list1"/>
    <dgm:cxn modelId="{8981B118-2647-5249-9CE8-2F3D919E9AEB}" type="presParOf" srcId="{E37FA4EA-DD33-EB43-A1D2-5E2FDA57BB2A}" destId="{6A23AE0F-AE3E-C643-9337-A2AFC5F958CD}"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4081372F-B4BF-3B4E-ADD8-3F792493FDCE}" type="doc">
      <dgm:prSet loTypeId="urn:microsoft.com/office/officeart/2005/8/layout/default#6" loCatId="list" qsTypeId="urn:microsoft.com/office/officeart/2005/8/quickstyle/simple4" qsCatId="simple" csTypeId="urn:microsoft.com/office/officeart/2005/8/colors/accent1_2" csCatId="accent1" phldr="1"/>
      <dgm:spPr/>
      <dgm:t>
        <a:bodyPr/>
        <a:lstStyle/>
        <a:p>
          <a:endParaRPr lang="en-US"/>
        </a:p>
      </dgm:t>
    </dgm:pt>
    <dgm:pt modelId="{43FB9698-E384-A247-A128-A154D34C02DF}">
      <dgm:prSet/>
      <dgm:spPr>
        <a:solidFill>
          <a:schemeClr val="accent5">
            <a:lumMod val="75000"/>
          </a:schemeClr>
        </a:solidFill>
      </dgm:spPr>
      <dgm:t>
        <a:bodyPr/>
        <a:lstStyle/>
        <a:p>
          <a:pPr rtl="0"/>
          <a:r>
            <a:rPr lang="en-US" b="1" dirty="0" err="1">
              <a:solidFill>
                <a:schemeClr val="tx1"/>
              </a:solidFill>
            </a:rPr>
            <a:t>OpenID</a:t>
          </a:r>
          <a:endParaRPr lang="en-US" b="1" dirty="0">
            <a:solidFill>
              <a:schemeClr val="tx1"/>
            </a:solidFill>
          </a:endParaRPr>
        </a:p>
      </dgm:t>
    </dgm:pt>
    <dgm:pt modelId="{F115668E-C95F-924C-8177-8C396B736E48}" type="parTrans" cxnId="{31081AB7-A4DC-244F-89A9-9E4D7B41DA9F}">
      <dgm:prSet/>
      <dgm:spPr/>
      <dgm:t>
        <a:bodyPr/>
        <a:lstStyle/>
        <a:p>
          <a:endParaRPr lang="en-US"/>
        </a:p>
      </dgm:t>
    </dgm:pt>
    <dgm:pt modelId="{B2D9D456-0465-B34C-9354-DE97F595E646}" type="sibTrans" cxnId="{31081AB7-A4DC-244F-89A9-9E4D7B41DA9F}">
      <dgm:prSet/>
      <dgm:spPr/>
      <dgm:t>
        <a:bodyPr/>
        <a:lstStyle/>
        <a:p>
          <a:endParaRPr lang="en-US"/>
        </a:p>
      </dgm:t>
    </dgm:pt>
    <dgm:pt modelId="{7F26E556-CF7C-584A-AE1D-2FB27466C7CB}">
      <dgm:prSet/>
      <dgm:spPr>
        <a:solidFill>
          <a:schemeClr val="accent5">
            <a:lumMod val="75000"/>
          </a:schemeClr>
        </a:solidFill>
      </dgm:spPr>
      <dgm:t>
        <a:bodyPr/>
        <a:lstStyle/>
        <a:p>
          <a:pPr rtl="0"/>
          <a:r>
            <a:rPr lang="en-US" b="1" dirty="0">
              <a:solidFill>
                <a:schemeClr val="tx1"/>
              </a:solidFill>
            </a:rPr>
            <a:t>An open standard that allows users to be authenticated by certain cooperating sites using a third party service</a:t>
          </a:r>
        </a:p>
      </dgm:t>
    </dgm:pt>
    <dgm:pt modelId="{7AD31B9A-227C-5E4D-8553-5C522D771243}" type="parTrans" cxnId="{A484B15C-D313-E34B-9A77-FC09D8FD255D}">
      <dgm:prSet/>
      <dgm:spPr/>
      <dgm:t>
        <a:bodyPr/>
        <a:lstStyle/>
        <a:p>
          <a:endParaRPr lang="en-US"/>
        </a:p>
      </dgm:t>
    </dgm:pt>
    <dgm:pt modelId="{AA780907-62B4-5C42-B782-E253578A15CD}" type="sibTrans" cxnId="{A484B15C-D313-E34B-9A77-FC09D8FD255D}">
      <dgm:prSet/>
      <dgm:spPr/>
      <dgm:t>
        <a:bodyPr/>
        <a:lstStyle/>
        <a:p>
          <a:endParaRPr lang="en-US"/>
        </a:p>
      </dgm:t>
    </dgm:pt>
    <dgm:pt modelId="{FD6569B3-A17B-F14D-A60A-017BB45915F1}">
      <dgm:prSet/>
      <dgm:spPr>
        <a:solidFill>
          <a:schemeClr val="accent3">
            <a:lumMod val="75000"/>
          </a:schemeClr>
        </a:solidFill>
      </dgm:spPr>
      <dgm:t>
        <a:bodyPr/>
        <a:lstStyle/>
        <a:p>
          <a:pPr rtl="0"/>
          <a:r>
            <a:rPr lang="en-US" b="1" dirty="0">
              <a:solidFill>
                <a:schemeClr val="tx1"/>
              </a:solidFill>
            </a:rPr>
            <a:t>OIDF</a:t>
          </a:r>
        </a:p>
      </dgm:t>
    </dgm:pt>
    <dgm:pt modelId="{A1D17758-F5ED-D64D-8CF1-6BB832F37696}" type="parTrans" cxnId="{A1EBEDB7-B0EB-834F-A92E-F3EF34D1B8E8}">
      <dgm:prSet/>
      <dgm:spPr/>
      <dgm:t>
        <a:bodyPr/>
        <a:lstStyle/>
        <a:p>
          <a:endParaRPr lang="en-US"/>
        </a:p>
      </dgm:t>
    </dgm:pt>
    <dgm:pt modelId="{A080FF5C-5C9F-9748-A3E7-D4ECC656BB38}" type="sibTrans" cxnId="{A1EBEDB7-B0EB-834F-A92E-F3EF34D1B8E8}">
      <dgm:prSet/>
      <dgm:spPr/>
      <dgm:t>
        <a:bodyPr/>
        <a:lstStyle/>
        <a:p>
          <a:endParaRPr lang="en-US"/>
        </a:p>
      </dgm:t>
    </dgm:pt>
    <dgm:pt modelId="{94EEF0F6-67F8-864B-AD30-A23DF867D199}">
      <dgm:prSet/>
      <dgm:spPr>
        <a:solidFill>
          <a:schemeClr val="accent3">
            <a:lumMod val="75000"/>
          </a:schemeClr>
        </a:solidFill>
      </dgm:spPr>
      <dgm:t>
        <a:bodyPr/>
        <a:lstStyle/>
        <a:p>
          <a:pPr rtl="0"/>
          <a:r>
            <a:rPr lang="en-US" b="1" dirty="0" err="1">
              <a:solidFill>
                <a:schemeClr val="tx1"/>
              </a:solidFill>
            </a:rPr>
            <a:t>OpenID</a:t>
          </a:r>
          <a:r>
            <a:rPr lang="en-US" b="1" dirty="0">
              <a:solidFill>
                <a:schemeClr val="tx1"/>
              </a:solidFill>
            </a:rPr>
            <a:t> Foundation is an international nonprofit organization of individuals and companies committed to enabling, promoting, and protecting </a:t>
          </a:r>
          <a:r>
            <a:rPr lang="en-US" b="1" dirty="0" err="1">
              <a:solidFill>
                <a:schemeClr val="tx1"/>
              </a:solidFill>
            </a:rPr>
            <a:t>OpenID</a:t>
          </a:r>
          <a:r>
            <a:rPr lang="en-US" b="1" dirty="0">
              <a:solidFill>
                <a:schemeClr val="tx1"/>
              </a:solidFill>
            </a:rPr>
            <a:t> technologies</a:t>
          </a:r>
        </a:p>
      </dgm:t>
    </dgm:pt>
    <dgm:pt modelId="{DD2C7E8C-9556-FB4F-8B4B-2E8D5839229C}" type="parTrans" cxnId="{23BA8EEE-4A28-6348-84D7-C4D38F49B549}">
      <dgm:prSet/>
      <dgm:spPr/>
      <dgm:t>
        <a:bodyPr/>
        <a:lstStyle/>
        <a:p>
          <a:endParaRPr lang="en-US"/>
        </a:p>
      </dgm:t>
    </dgm:pt>
    <dgm:pt modelId="{010C8AAF-7A40-F740-BD6F-5484AF2057BD}" type="sibTrans" cxnId="{23BA8EEE-4A28-6348-84D7-C4D38F49B549}">
      <dgm:prSet/>
      <dgm:spPr/>
      <dgm:t>
        <a:bodyPr/>
        <a:lstStyle/>
        <a:p>
          <a:endParaRPr lang="en-US"/>
        </a:p>
      </dgm:t>
    </dgm:pt>
    <dgm:pt modelId="{FF959316-E051-894F-A921-37B1C3EF6330}">
      <dgm:prSet/>
      <dgm:spPr>
        <a:solidFill>
          <a:schemeClr val="accent5">
            <a:lumMod val="75000"/>
          </a:schemeClr>
        </a:solidFill>
      </dgm:spPr>
      <dgm:t>
        <a:bodyPr/>
        <a:lstStyle/>
        <a:p>
          <a:pPr rtl="0"/>
          <a:r>
            <a:rPr lang="en-US" b="1" dirty="0">
              <a:solidFill>
                <a:schemeClr val="tx1"/>
              </a:solidFill>
            </a:rPr>
            <a:t>ICF</a:t>
          </a:r>
        </a:p>
      </dgm:t>
    </dgm:pt>
    <dgm:pt modelId="{584D696E-60A8-CD4A-AB6D-A3A9F5C858F9}" type="parTrans" cxnId="{B3285E76-1AE1-9941-A6E7-86460D382789}">
      <dgm:prSet/>
      <dgm:spPr/>
      <dgm:t>
        <a:bodyPr/>
        <a:lstStyle/>
        <a:p>
          <a:endParaRPr lang="en-US"/>
        </a:p>
      </dgm:t>
    </dgm:pt>
    <dgm:pt modelId="{DAC2D78A-ED78-384B-BE1D-17FF743B5626}" type="sibTrans" cxnId="{B3285E76-1AE1-9941-A6E7-86460D382789}">
      <dgm:prSet/>
      <dgm:spPr/>
      <dgm:t>
        <a:bodyPr/>
        <a:lstStyle/>
        <a:p>
          <a:endParaRPr lang="en-US"/>
        </a:p>
      </dgm:t>
    </dgm:pt>
    <dgm:pt modelId="{9A6BBEB6-FB87-CD4E-BBB2-C892B3B54B75}">
      <dgm:prSet/>
      <dgm:spPr>
        <a:solidFill>
          <a:schemeClr val="accent5">
            <a:lumMod val="75000"/>
          </a:schemeClr>
        </a:solidFill>
      </dgm:spPr>
      <dgm:t>
        <a:bodyPr/>
        <a:lstStyle/>
        <a:p>
          <a:pPr rtl="0"/>
          <a:r>
            <a:rPr lang="en-US" b="1" dirty="0">
              <a:solidFill>
                <a:schemeClr val="tx1"/>
              </a:solidFill>
            </a:rPr>
            <a:t>Information Card Foundation is a nonprofit community of companies and individuals working together to evolve the Information Card ecosystem</a:t>
          </a:r>
        </a:p>
      </dgm:t>
    </dgm:pt>
    <dgm:pt modelId="{64B46B80-F384-534F-B0C0-252174EC9A80}" type="parTrans" cxnId="{BD9CD442-A2EF-0642-9675-C1A7A4B927DE}">
      <dgm:prSet/>
      <dgm:spPr/>
      <dgm:t>
        <a:bodyPr/>
        <a:lstStyle/>
        <a:p>
          <a:endParaRPr lang="en-US"/>
        </a:p>
      </dgm:t>
    </dgm:pt>
    <dgm:pt modelId="{AF02E4E7-0B0F-E54F-8B5A-4312768E2763}" type="sibTrans" cxnId="{BD9CD442-A2EF-0642-9675-C1A7A4B927DE}">
      <dgm:prSet/>
      <dgm:spPr/>
      <dgm:t>
        <a:bodyPr/>
        <a:lstStyle/>
        <a:p>
          <a:endParaRPr lang="en-US"/>
        </a:p>
      </dgm:t>
    </dgm:pt>
    <dgm:pt modelId="{8AFFA9E5-7707-1F42-978B-1D9A922C8AD3}">
      <dgm:prSet/>
      <dgm:spPr>
        <a:solidFill>
          <a:schemeClr val="accent3">
            <a:lumMod val="75000"/>
          </a:schemeClr>
        </a:solidFill>
      </dgm:spPr>
      <dgm:t>
        <a:bodyPr/>
        <a:lstStyle/>
        <a:p>
          <a:pPr rtl="0"/>
          <a:r>
            <a:rPr lang="en-US" b="1" dirty="0">
              <a:solidFill>
                <a:schemeClr val="tx1"/>
              </a:solidFill>
            </a:rPr>
            <a:t>OITF</a:t>
          </a:r>
        </a:p>
      </dgm:t>
    </dgm:pt>
    <dgm:pt modelId="{734A3DBB-20A7-2C4A-9610-D4CFBFB56BE2}" type="parTrans" cxnId="{6F994686-8DA0-564E-BB80-326EE19EAA15}">
      <dgm:prSet/>
      <dgm:spPr/>
      <dgm:t>
        <a:bodyPr/>
        <a:lstStyle/>
        <a:p>
          <a:endParaRPr lang="en-US"/>
        </a:p>
      </dgm:t>
    </dgm:pt>
    <dgm:pt modelId="{2CC3DF58-76CB-E545-832F-F7BE46F693E0}" type="sibTrans" cxnId="{6F994686-8DA0-564E-BB80-326EE19EAA15}">
      <dgm:prSet/>
      <dgm:spPr/>
      <dgm:t>
        <a:bodyPr/>
        <a:lstStyle/>
        <a:p>
          <a:endParaRPr lang="en-US"/>
        </a:p>
      </dgm:t>
    </dgm:pt>
    <dgm:pt modelId="{38B89089-9925-F940-91F5-0B2EB7059519}">
      <dgm:prSet/>
      <dgm:spPr>
        <a:solidFill>
          <a:schemeClr val="accent3">
            <a:lumMod val="75000"/>
          </a:schemeClr>
        </a:solidFill>
      </dgm:spPr>
      <dgm:t>
        <a:bodyPr/>
        <a:lstStyle/>
        <a:p>
          <a:pPr rtl="0"/>
          <a:r>
            <a:rPr lang="en-US" b="1" dirty="0">
              <a:solidFill>
                <a:schemeClr val="tx1"/>
              </a:solidFill>
            </a:rPr>
            <a:t>Open Identity Trust Framework is a standardized, open specification of a trust framework for identity and attribute exchange, developed jointly by OIDF and ICF</a:t>
          </a:r>
        </a:p>
      </dgm:t>
    </dgm:pt>
    <dgm:pt modelId="{77E99868-DD40-3840-B5C8-F01C6A6947CF}" type="parTrans" cxnId="{B25CBB49-1848-1D47-9D04-103E9B6ED7A8}">
      <dgm:prSet/>
      <dgm:spPr/>
      <dgm:t>
        <a:bodyPr/>
        <a:lstStyle/>
        <a:p>
          <a:endParaRPr lang="en-US"/>
        </a:p>
      </dgm:t>
    </dgm:pt>
    <dgm:pt modelId="{46F142D4-318A-0244-BC3E-A807C1AB0949}" type="sibTrans" cxnId="{B25CBB49-1848-1D47-9D04-103E9B6ED7A8}">
      <dgm:prSet/>
      <dgm:spPr/>
      <dgm:t>
        <a:bodyPr/>
        <a:lstStyle/>
        <a:p>
          <a:endParaRPr lang="en-US"/>
        </a:p>
      </dgm:t>
    </dgm:pt>
    <dgm:pt modelId="{F2FEBCE9-7CD9-EB4B-9595-95A17D53CABB}">
      <dgm:prSet/>
      <dgm:spPr>
        <a:solidFill>
          <a:schemeClr val="accent5">
            <a:lumMod val="75000"/>
          </a:schemeClr>
        </a:solidFill>
      </dgm:spPr>
      <dgm:t>
        <a:bodyPr/>
        <a:lstStyle/>
        <a:p>
          <a:pPr rtl="0"/>
          <a:r>
            <a:rPr lang="en-US" b="1" dirty="0">
              <a:solidFill>
                <a:schemeClr val="tx1"/>
              </a:solidFill>
            </a:rPr>
            <a:t>OIX</a:t>
          </a:r>
        </a:p>
      </dgm:t>
    </dgm:pt>
    <dgm:pt modelId="{5B51AA83-A1D9-F347-9554-A4675120A38A}" type="parTrans" cxnId="{714631DF-7A91-EF47-AA5A-81EFD03ED9A0}">
      <dgm:prSet/>
      <dgm:spPr/>
      <dgm:t>
        <a:bodyPr/>
        <a:lstStyle/>
        <a:p>
          <a:endParaRPr lang="en-US"/>
        </a:p>
      </dgm:t>
    </dgm:pt>
    <dgm:pt modelId="{3E15FF12-4770-594A-ACE0-212C462158BE}" type="sibTrans" cxnId="{714631DF-7A91-EF47-AA5A-81EFD03ED9A0}">
      <dgm:prSet/>
      <dgm:spPr/>
      <dgm:t>
        <a:bodyPr/>
        <a:lstStyle/>
        <a:p>
          <a:endParaRPr lang="en-US"/>
        </a:p>
      </dgm:t>
    </dgm:pt>
    <dgm:pt modelId="{92841932-3EE1-4E40-ABB3-D03F46082AA1}">
      <dgm:prSet/>
      <dgm:spPr>
        <a:solidFill>
          <a:schemeClr val="accent5">
            <a:lumMod val="75000"/>
          </a:schemeClr>
        </a:solidFill>
      </dgm:spPr>
      <dgm:t>
        <a:bodyPr/>
        <a:lstStyle/>
        <a:p>
          <a:pPr rtl="0"/>
          <a:r>
            <a:rPr lang="en-US" b="1" dirty="0">
              <a:solidFill>
                <a:schemeClr val="tx1"/>
              </a:solidFill>
            </a:rPr>
            <a:t>Open Identity Exchange Corporation is an independent, neutral, international provider of certification trust frameworks conforming to the OITF model</a:t>
          </a:r>
        </a:p>
      </dgm:t>
    </dgm:pt>
    <dgm:pt modelId="{5476D374-64B2-2843-93DC-6BB7B8099837}" type="parTrans" cxnId="{1DB53CDA-7524-F74F-A1AF-69572997E040}">
      <dgm:prSet/>
      <dgm:spPr/>
      <dgm:t>
        <a:bodyPr/>
        <a:lstStyle/>
        <a:p>
          <a:endParaRPr lang="en-US"/>
        </a:p>
      </dgm:t>
    </dgm:pt>
    <dgm:pt modelId="{34DC4BFB-9962-7543-954C-AA7357D0F9B6}" type="sibTrans" cxnId="{1DB53CDA-7524-F74F-A1AF-69572997E040}">
      <dgm:prSet/>
      <dgm:spPr/>
      <dgm:t>
        <a:bodyPr/>
        <a:lstStyle/>
        <a:p>
          <a:endParaRPr lang="en-US"/>
        </a:p>
      </dgm:t>
    </dgm:pt>
    <dgm:pt modelId="{743D663C-9BAB-4249-9257-3F6E0A1E887C}">
      <dgm:prSet/>
      <dgm:spPr>
        <a:solidFill>
          <a:schemeClr val="accent3">
            <a:lumMod val="75000"/>
          </a:schemeClr>
        </a:solidFill>
      </dgm:spPr>
      <dgm:t>
        <a:bodyPr/>
        <a:lstStyle/>
        <a:p>
          <a:pPr rtl="0"/>
          <a:r>
            <a:rPr lang="en-US" b="1" dirty="0">
              <a:solidFill>
                <a:schemeClr val="tx1"/>
              </a:solidFill>
            </a:rPr>
            <a:t>AXN</a:t>
          </a:r>
        </a:p>
      </dgm:t>
    </dgm:pt>
    <dgm:pt modelId="{B11433A9-DEF0-5D48-BBC9-5671A004270C}" type="parTrans" cxnId="{259187B9-8718-0543-95B9-FB14DB08BD04}">
      <dgm:prSet/>
      <dgm:spPr/>
      <dgm:t>
        <a:bodyPr/>
        <a:lstStyle/>
        <a:p>
          <a:endParaRPr lang="en-US"/>
        </a:p>
      </dgm:t>
    </dgm:pt>
    <dgm:pt modelId="{82250C03-B39B-7E47-837C-BBF06F7DECE9}" type="sibTrans" cxnId="{259187B9-8718-0543-95B9-FB14DB08BD04}">
      <dgm:prSet/>
      <dgm:spPr/>
      <dgm:t>
        <a:bodyPr/>
        <a:lstStyle/>
        <a:p>
          <a:endParaRPr lang="en-US"/>
        </a:p>
      </dgm:t>
    </dgm:pt>
    <dgm:pt modelId="{D34B4210-6268-8340-B328-18A42BCE1D13}">
      <dgm:prSet/>
      <dgm:spPr>
        <a:solidFill>
          <a:schemeClr val="accent3">
            <a:lumMod val="75000"/>
          </a:schemeClr>
        </a:solidFill>
      </dgm:spPr>
      <dgm:t>
        <a:bodyPr/>
        <a:lstStyle/>
        <a:p>
          <a:pPr rtl="0"/>
          <a:r>
            <a:rPr lang="en-US" b="1" dirty="0">
              <a:solidFill>
                <a:schemeClr val="tx1"/>
              </a:solidFill>
            </a:rPr>
            <a:t>Attribute Exchange Network is an online Internet-scale gateway for identity service providers and relying parties to efficiently access user asserted, permissioned, and verified online identity attributes in high volumes at affordable costs</a:t>
          </a:r>
        </a:p>
      </dgm:t>
    </dgm:pt>
    <dgm:pt modelId="{5C4BE5E0-B0D4-F748-82F0-E6CBA566FB5F}" type="parTrans" cxnId="{590CCB44-55E8-654F-913F-F670E87C12DA}">
      <dgm:prSet/>
      <dgm:spPr/>
      <dgm:t>
        <a:bodyPr/>
        <a:lstStyle/>
        <a:p>
          <a:endParaRPr lang="en-US"/>
        </a:p>
      </dgm:t>
    </dgm:pt>
    <dgm:pt modelId="{70DDEF23-0E8D-D34C-B48D-83F459CAC611}" type="sibTrans" cxnId="{590CCB44-55E8-654F-913F-F670E87C12DA}">
      <dgm:prSet/>
      <dgm:spPr/>
      <dgm:t>
        <a:bodyPr/>
        <a:lstStyle/>
        <a:p>
          <a:endParaRPr lang="en-US"/>
        </a:p>
      </dgm:t>
    </dgm:pt>
    <dgm:pt modelId="{F51760E1-FF89-CD4A-98CE-24098FC064CC}" type="pres">
      <dgm:prSet presAssocID="{4081372F-B4BF-3B4E-ADD8-3F792493FDCE}" presName="diagram" presStyleCnt="0">
        <dgm:presLayoutVars>
          <dgm:dir/>
          <dgm:resizeHandles val="exact"/>
        </dgm:presLayoutVars>
      </dgm:prSet>
      <dgm:spPr/>
    </dgm:pt>
    <dgm:pt modelId="{EA352E1F-19F9-454A-8416-F632906A5A26}" type="pres">
      <dgm:prSet presAssocID="{43FB9698-E384-A247-A128-A154D34C02DF}" presName="node" presStyleLbl="node1" presStyleIdx="0" presStyleCnt="6">
        <dgm:presLayoutVars>
          <dgm:bulletEnabled val="1"/>
        </dgm:presLayoutVars>
      </dgm:prSet>
      <dgm:spPr/>
    </dgm:pt>
    <dgm:pt modelId="{C386AA81-2876-F045-A93B-319DA4F076D0}" type="pres">
      <dgm:prSet presAssocID="{B2D9D456-0465-B34C-9354-DE97F595E646}" presName="sibTrans" presStyleCnt="0"/>
      <dgm:spPr/>
    </dgm:pt>
    <dgm:pt modelId="{077B188A-25E6-7C46-BB03-B4A2850D0699}" type="pres">
      <dgm:prSet presAssocID="{FD6569B3-A17B-F14D-A60A-017BB45915F1}" presName="node" presStyleLbl="node1" presStyleIdx="1" presStyleCnt="6">
        <dgm:presLayoutVars>
          <dgm:bulletEnabled val="1"/>
        </dgm:presLayoutVars>
      </dgm:prSet>
      <dgm:spPr/>
    </dgm:pt>
    <dgm:pt modelId="{85270D4E-0483-6F4B-8F95-391A9BA6E3D4}" type="pres">
      <dgm:prSet presAssocID="{A080FF5C-5C9F-9748-A3E7-D4ECC656BB38}" presName="sibTrans" presStyleCnt="0"/>
      <dgm:spPr/>
    </dgm:pt>
    <dgm:pt modelId="{FCD2A21A-242A-BE48-BF59-BFF3E62A97F6}" type="pres">
      <dgm:prSet presAssocID="{FF959316-E051-894F-A921-37B1C3EF6330}" presName="node" presStyleLbl="node1" presStyleIdx="2" presStyleCnt="6">
        <dgm:presLayoutVars>
          <dgm:bulletEnabled val="1"/>
        </dgm:presLayoutVars>
      </dgm:prSet>
      <dgm:spPr/>
    </dgm:pt>
    <dgm:pt modelId="{B01E4B24-0CF6-8045-80EC-D7DCD76F741D}" type="pres">
      <dgm:prSet presAssocID="{DAC2D78A-ED78-384B-BE1D-17FF743B5626}" presName="sibTrans" presStyleCnt="0"/>
      <dgm:spPr/>
    </dgm:pt>
    <dgm:pt modelId="{3B6996D9-2339-1E4D-83CA-8BB6AA140B4C}" type="pres">
      <dgm:prSet presAssocID="{8AFFA9E5-7707-1F42-978B-1D9A922C8AD3}" presName="node" presStyleLbl="node1" presStyleIdx="3" presStyleCnt="6">
        <dgm:presLayoutVars>
          <dgm:bulletEnabled val="1"/>
        </dgm:presLayoutVars>
      </dgm:prSet>
      <dgm:spPr/>
    </dgm:pt>
    <dgm:pt modelId="{6906CE93-D797-9F44-AF7E-38FF364E81F3}" type="pres">
      <dgm:prSet presAssocID="{2CC3DF58-76CB-E545-832F-F7BE46F693E0}" presName="sibTrans" presStyleCnt="0"/>
      <dgm:spPr/>
    </dgm:pt>
    <dgm:pt modelId="{D0FDE59F-2675-F341-8DE2-86B35ADF4491}" type="pres">
      <dgm:prSet presAssocID="{F2FEBCE9-7CD9-EB4B-9595-95A17D53CABB}" presName="node" presStyleLbl="node1" presStyleIdx="4" presStyleCnt="6">
        <dgm:presLayoutVars>
          <dgm:bulletEnabled val="1"/>
        </dgm:presLayoutVars>
      </dgm:prSet>
      <dgm:spPr/>
    </dgm:pt>
    <dgm:pt modelId="{0A6082AC-7DDA-464D-924E-A70E65BC6844}" type="pres">
      <dgm:prSet presAssocID="{3E15FF12-4770-594A-ACE0-212C462158BE}" presName="sibTrans" presStyleCnt="0"/>
      <dgm:spPr/>
    </dgm:pt>
    <dgm:pt modelId="{0F813592-6FED-D943-9FFC-152095AD0661}" type="pres">
      <dgm:prSet presAssocID="{743D663C-9BAB-4249-9257-3F6E0A1E887C}" presName="node" presStyleLbl="node1" presStyleIdx="5" presStyleCnt="6">
        <dgm:presLayoutVars>
          <dgm:bulletEnabled val="1"/>
        </dgm:presLayoutVars>
      </dgm:prSet>
      <dgm:spPr/>
    </dgm:pt>
  </dgm:ptLst>
  <dgm:cxnLst>
    <dgm:cxn modelId="{D3EBEB2F-BFBD-6B43-9F4F-55F2C368A6F2}" type="presOf" srcId="{743D663C-9BAB-4249-9257-3F6E0A1E887C}" destId="{0F813592-6FED-D943-9FFC-152095AD0661}" srcOrd="0" destOrd="0" presId="urn:microsoft.com/office/officeart/2005/8/layout/default#6"/>
    <dgm:cxn modelId="{BD9CD442-A2EF-0642-9675-C1A7A4B927DE}" srcId="{FF959316-E051-894F-A921-37B1C3EF6330}" destId="{9A6BBEB6-FB87-CD4E-BBB2-C892B3B54B75}" srcOrd="0" destOrd="0" parTransId="{64B46B80-F384-534F-B0C0-252174EC9A80}" sibTransId="{AF02E4E7-0B0F-E54F-8B5A-4312768E2763}"/>
    <dgm:cxn modelId="{590CCB44-55E8-654F-913F-F670E87C12DA}" srcId="{743D663C-9BAB-4249-9257-3F6E0A1E887C}" destId="{D34B4210-6268-8340-B328-18A42BCE1D13}" srcOrd="0" destOrd="0" parTransId="{5C4BE5E0-B0D4-F748-82F0-E6CBA566FB5F}" sibTransId="{70DDEF23-0E8D-D34C-B48D-83F459CAC611}"/>
    <dgm:cxn modelId="{B25CBB49-1848-1D47-9D04-103E9B6ED7A8}" srcId="{8AFFA9E5-7707-1F42-978B-1D9A922C8AD3}" destId="{38B89089-9925-F940-91F5-0B2EB7059519}" srcOrd="0" destOrd="0" parTransId="{77E99868-DD40-3840-B5C8-F01C6A6947CF}" sibTransId="{46F142D4-318A-0244-BC3E-A807C1AB0949}"/>
    <dgm:cxn modelId="{A484B15C-D313-E34B-9A77-FC09D8FD255D}" srcId="{43FB9698-E384-A247-A128-A154D34C02DF}" destId="{7F26E556-CF7C-584A-AE1D-2FB27466C7CB}" srcOrd="0" destOrd="0" parTransId="{7AD31B9A-227C-5E4D-8553-5C522D771243}" sibTransId="{AA780907-62B4-5C42-B782-E253578A15CD}"/>
    <dgm:cxn modelId="{E58C0170-8631-A845-87F5-82EFAB3320EA}" type="presOf" srcId="{7F26E556-CF7C-584A-AE1D-2FB27466C7CB}" destId="{EA352E1F-19F9-454A-8416-F632906A5A26}" srcOrd="0" destOrd="1" presId="urn:microsoft.com/office/officeart/2005/8/layout/default#6"/>
    <dgm:cxn modelId="{B3285E76-1AE1-9941-A6E7-86460D382789}" srcId="{4081372F-B4BF-3B4E-ADD8-3F792493FDCE}" destId="{FF959316-E051-894F-A921-37B1C3EF6330}" srcOrd="2" destOrd="0" parTransId="{584D696E-60A8-CD4A-AB6D-A3A9F5C858F9}" sibTransId="{DAC2D78A-ED78-384B-BE1D-17FF743B5626}"/>
    <dgm:cxn modelId="{6C78137B-2275-6743-B04A-87F108CC4C17}" type="presOf" srcId="{9A6BBEB6-FB87-CD4E-BBB2-C892B3B54B75}" destId="{FCD2A21A-242A-BE48-BF59-BFF3E62A97F6}" srcOrd="0" destOrd="1" presId="urn:microsoft.com/office/officeart/2005/8/layout/default#6"/>
    <dgm:cxn modelId="{AC64BC82-26AA-644E-AAA4-D2B478514B68}" type="presOf" srcId="{8AFFA9E5-7707-1F42-978B-1D9A922C8AD3}" destId="{3B6996D9-2339-1E4D-83CA-8BB6AA140B4C}" srcOrd="0" destOrd="0" presId="urn:microsoft.com/office/officeart/2005/8/layout/default#6"/>
    <dgm:cxn modelId="{5C882583-A94C-4443-BF25-25726658DCA4}" type="presOf" srcId="{92841932-3EE1-4E40-ABB3-D03F46082AA1}" destId="{D0FDE59F-2675-F341-8DE2-86B35ADF4491}" srcOrd="0" destOrd="1" presId="urn:microsoft.com/office/officeart/2005/8/layout/default#6"/>
    <dgm:cxn modelId="{6F994686-8DA0-564E-BB80-326EE19EAA15}" srcId="{4081372F-B4BF-3B4E-ADD8-3F792493FDCE}" destId="{8AFFA9E5-7707-1F42-978B-1D9A922C8AD3}" srcOrd="3" destOrd="0" parTransId="{734A3DBB-20A7-2C4A-9610-D4CFBFB56BE2}" sibTransId="{2CC3DF58-76CB-E545-832F-F7BE46F693E0}"/>
    <dgm:cxn modelId="{92E0C78A-AAAB-C045-B58D-B6642B990B6B}" type="presOf" srcId="{4081372F-B4BF-3B4E-ADD8-3F792493FDCE}" destId="{F51760E1-FF89-CD4A-98CE-24098FC064CC}" srcOrd="0" destOrd="0" presId="urn:microsoft.com/office/officeart/2005/8/layout/default#6"/>
    <dgm:cxn modelId="{31081AB7-A4DC-244F-89A9-9E4D7B41DA9F}" srcId="{4081372F-B4BF-3B4E-ADD8-3F792493FDCE}" destId="{43FB9698-E384-A247-A128-A154D34C02DF}" srcOrd="0" destOrd="0" parTransId="{F115668E-C95F-924C-8177-8C396B736E48}" sibTransId="{B2D9D456-0465-B34C-9354-DE97F595E646}"/>
    <dgm:cxn modelId="{A1EBEDB7-B0EB-834F-A92E-F3EF34D1B8E8}" srcId="{4081372F-B4BF-3B4E-ADD8-3F792493FDCE}" destId="{FD6569B3-A17B-F14D-A60A-017BB45915F1}" srcOrd="1" destOrd="0" parTransId="{A1D17758-F5ED-D64D-8CF1-6BB832F37696}" sibTransId="{A080FF5C-5C9F-9748-A3E7-D4ECC656BB38}"/>
    <dgm:cxn modelId="{259187B9-8718-0543-95B9-FB14DB08BD04}" srcId="{4081372F-B4BF-3B4E-ADD8-3F792493FDCE}" destId="{743D663C-9BAB-4249-9257-3F6E0A1E887C}" srcOrd="5" destOrd="0" parTransId="{B11433A9-DEF0-5D48-BBC9-5671A004270C}" sibTransId="{82250C03-B39B-7E47-837C-BBF06F7DECE9}"/>
    <dgm:cxn modelId="{23BCDCBC-6C23-3D40-9560-75DEC37D6B51}" type="presOf" srcId="{F2FEBCE9-7CD9-EB4B-9595-95A17D53CABB}" destId="{D0FDE59F-2675-F341-8DE2-86B35ADF4491}" srcOrd="0" destOrd="0" presId="urn:microsoft.com/office/officeart/2005/8/layout/default#6"/>
    <dgm:cxn modelId="{982AD8BD-D37B-F642-A1F2-B96EC903016B}" type="presOf" srcId="{94EEF0F6-67F8-864B-AD30-A23DF867D199}" destId="{077B188A-25E6-7C46-BB03-B4A2850D0699}" srcOrd="0" destOrd="1" presId="urn:microsoft.com/office/officeart/2005/8/layout/default#6"/>
    <dgm:cxn modelId="{1DB53CDA-7524-F74F-A1AF-69572997E040}" srcId="{F2FEBCE9-7CD9-EB4B-9595-95A17D53CABB}" destId="{92841932-3EE1-4E40-ABB3-D03F46082AA1}" srcOrd="0" destOrd="0" parTransId="{5476D374-64B2-2843-93DC-6BB7B8099837}" sibTransId="{34DC4BFB-9962-7543-954C-AA7357D0F9B6}"/>
    <dgm:cxn modelId="{714631DF-7A91-EF47-AA5A-81EFD03ED9A0}" srcId="{4081372F-B4BF-3B4E-ADD8-3F792493FDCE}" destId="{F2FEBCE9-7CD9-EB4B-9595-95A17D53CABB}" srcOrd="4" destOrd="0" parTransId="{5B51AA83-A1D9-F347-9554-A4675120A38A}" sibTransId="{3E15FF12-4770-594A-ACE0-212C462158BE}"/>
    <dgm:cxn modelId="{B3FDBDDF-0E6B-F64A-8A94-2A193A28D620}" type="presOf" srcId="{FF959316-E051-894F-A921-37B1C3EF6330}" destId="{FCD2A21A-242A-BE48-BF59-BFF3E62A97F6}" srcOrd="0" destOrd="0" presId="urn:microsoft.com/office/officeart/2005/8/layout/default#6"/>
    <dgm:cxn modelId="{2594E6E8-7C44-3541-BF18-C2DA92440E9F}" type="presOf" srcId="{FD6569B3-A17B-F14D-A60A-017BB45915F1}" destId="{077B188A-25E6-7C46-BB03-B4A2850D0699}" srcOrd="0" destOrd="0" presId="urn:microsoft.com/office/officeart/2005/8/layout/default#6"/>
    <dgm:cxn modelId="{21D015EE-96F6-A34E-BB03-75AE3A34AC7C}" type="presOf" srcId="{38B89089-9925-F940-91F5-0B2EB7059519}" destId="{3B6996D9-2339-1E4D-83CA-8BB6AA140B4C}" srcOrd="0" destOrd="1" presId="urn:microsoft.com/office/officeart/2005/8/layout/default#6"/>
    <dgm:cxn modelId="{23BA8EEE-4A28-6348-84D7-C4D38F49B549}" srcId="{FD6569B3-A17B-F14D-A60A-017BB45915F1}" destId="{94EEF0F6-67F8-864B-AD30-A23DF867D199}" srcOrd="0" destOrd="0" parTransId="{DD2C7E8C-9556-FB4F-8B4B-2E8D5839229C}" sibTransId="{010C8AAF-7A40-F740-BD6F-5484AF2057BD}"/>
    <dgm:cxn modelId="{11D766F7-D21B-434C-B745-3016BD9C3A3C}" type="presOf" srcId="{D34B4210-6268-8340-B328-18A42BCE1D13}" destId="{0F813592-6FED-D943-9FFC-152095AD0661}" srcOrd="0" destOrd="1" presId="urn:microsoft.com/office/officeart/2005/8/layout/default#6"/>
    <dgm:cxn modelId="{603A6AFA-726E-3A4D-BFF1-6EB77F47C9A7}" type="presOf" srcId="{43FB9698-E384-A247-A128-A154D34C02DF}" destId="{EA352E1F-19F9-454A-8416-F632906A5A26}" srcOrd="0" destOrd="0" presId="urn:microsoft.com/office/officeart/2005/8/layout/default#6"/>
    <dgm:cxn modelId="{1A27447A-7B5C-414D-8E3A-F90C04437093}" type="presParOf" srcId="{F51760E1-FF89-CD4A-98CE-24098FC064CC}" destId="{EA352E1F-19F9-454A-8416-F632906A5A26}" srcOrd="0" destOrd="0" presId="urn:microsoft.com/office/officeart/2005/8/layout/default#6"/>
    <dgm:cxn modelId="{009ADA57-8581-CB4E-9D61-DE7EB408FBA2}" type="presParOf" srcId="{F51760E1-FF89-CD4A-98CE-24098FC064CC}" destId="{C386AA81-2876-F045-A93B-319DA4F076D0}" srcOrd="1" destOrd="0" presId="urn:microsoft.com/office/officeart/2005/8/layout/default#6"/>
    <dgm:cxn modelId="{802F932A-BD42-BE43-99AA-BB5B4FD431DB}" type="presParOf" srcId="{F51760E1-FF89-CD4A-98CE-24098FC064CC}" destId="{077B188A-25E6-7C46-BB03-B4A2850D0699}" srcOrd="2" destOrd="0" presId="urn:microsoft.com/office/officeart/2005/8/layout/default#6"/>
    <dgm:cxn modelId="{1F0B2C84-DFA0-BC4F-BAC5-7F899D87A689}" type="presParOf" srcId="{F51760E1-FF89-CD4A-98CE-24098FC064CC}" destId="{85270D4E-0483-6F4B-8F95-391A9BA6E3D4}" srcOrd="3" destOrd="0" presId="urn:microsoft.com/office/officeart/2005/8/layout/default#6"/>
    <dgm:cxn modelId="{2D1283D6-8571-FB45-AE06-61FB89E971E0}" type="presParOf" srcId="{F51760E1-FF89-CD4A-98CE-24098FC064CC}" destId="{FCD2A21A-242A-BE48-BF59-BFF3E62A97F6}" srcOrd="4" destOrd="0" presId="urn:microsoft.com/office/officeart/2005/8/layout/default#6"/>
    <dgm:cxn modelId="{455012FB-5C26-EA48-BC4E-59B40CC8372C}" type="presParOf" srcId="{F51760E1-FF89-CD4A-98CE-24098FC064CC}" destId="{B01E4B24-0CF6-8045-80EC-D7DCD76F741D}" srcOrd="5" destOrd="0" presId="urn:microsoft.com/office/officeart/2005/8/layout/default#6"/>
    <dgm:cxn modelId="{46257DB8-1C67-384A-A9E8-5F34549BCD65}" type="presParOf" srcId="{F51760E1-FF89-CD4A-98CE-24098FC064CC}" destId="{3B6996D9-2339-1E4D-83CA-8BB6AA140B4C}" srcOrd="6" destOrd="0" presId="urn:microsoft.com/office/officeart/2005/8/layout/default#6"/>
    <dgm:cxn modelId="{CBBC9EE6-BCFF-D340-91DE-AE9A6B1F78CE}" type="presParOf" srcId="{F51760E1-FF89-CD4A-98CE-24098FC064CC}" destId="{6906CE93-D797-9F44-AF7E-38FF364E81F3}" srcOrd="7" destOrd="0" presId="urn:microsoft.com/office/officeart/2005/8/layout/default#6"/>
    <dgm:cxn modelId="{CA4688F3-9249-8D46-B96B-DC7979AA553F}" type="presParOf" srcId="{F51760E1-FF89-CD4A-98CE-24098FC064CC}" destId="{D0FDE59F-2675-F341-8DE2-86B35ADF4491}" srcOrd="8" destOrd="0" presId="urn:microsoft.com/office/officeart/2005/8/layout/default#6"/>
    <dgm:cxn modelId="{6564EFE4-F753-254B-A331-E8E46307F73F}" type="presParOf" srcId="{F51760E1-FF89-CD4A-98CE-24098FC064CC}" destId="{0A6082AC-7DDA-464D-924E-A70E65BC6844}" srcOrd="9" destOrd="0" presId="urn:microsoft.com/office/officeart/2005/8/layout/default#6"/>
    <dgm:cxn modelId="{A726787E-1C25-F64A-BB76-05BD26A1F2E7}" type="presParOf" srcId="{F51760E1-FF89-CD4A-98CE-24098FC064CC}" destId="{0F813592-6FED-D943-9FFC-152095AD0661}" srcOrd="10" destOrd="0" presId="urn:microsoft.com/office/officeart/2005/8/layout/defaul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8026BAF-3ABD-9F42-ACA7-911309E84C57}" type="doc">
      <dgm:prSet loTypeId="urn:microsoft.com/office/officeart/2005/8/layout/list1" loCatId="list" qsTypeId="urn:microsoft.com/office/officeart/2005/8/quickstyle/simple4" qsCatId="simple" csTypeId="urn:microsoft.com/office/officeart/2005/8/colors/accent1_2" csCatId="accent1" phldr="1"/>
      <dgm:spPr/>
      <dgm:t>
        <a:bodyPr/>
        <a:lstStyle/>
        <a:p>
          <a:endParaRPr lang="en-US"/>
        </a:p>
      </dgm:t>
    </dgm:pt>
    <dgm:pt modelId="{58C6CEEF-1DC8-A64C-9D70-7A3119FBAF80}">
      <dgm:prSet custT="1"/>
      <dgm:spPr>
        <a:solidFill>
          <a:schemeClr val="accent5">
            <a:lumMod val="75000"/>
          </a:schemeClr>
        </a:solidFill>
      </dgm:spPr>
      <dgm:t>
        <a:bodyPr/>
        <a:lstStyle/>
        <a:p>
          <a:pPr rtl="0"/>
          <a:r>
            <a:rPr lang="en-US" sz="1800" b="0" dirty="0">
              <a:solidFill>
                <a:schemeClr val="tx1"/>
              </a:solidFill>
              <a:effectLst/>
            </a:rPr>
            <a:t>UNIX files are administered using inodes (index nodes)</a:t>
          </a:r>
        </a:p>
      </dgm:t>
    </dgm:pt>
    <dgm:pt modelId="{8CBC7432-F113-9847-9E83-2952C0FE2704}" type="parTrans" cxnId="{51B0B077-CD4E-C341-AADB-DE073DD9F679}">
      <dgm:prSet/>
      <dgm:spPr/>
      <dgm:t>
        <a:bodyPr/>
        <a:lstStyle/>
        <a:p>
          <a:endParaRPr lang="en-US"/>
        </a:p>
      </dgm:t>
    </dgm:pt>
    <dgm:pt modelId="{575A2CF3-3533-B248-9018-C2B63B5ADBA6}" type="sibTrans" cxnId="{51B0B077-CD4E-C341-AADB-DE073DD9F679}">
      <dgm:prSet/>
      <dgm:spPr/>
      <dgm:t>
        <a:bodyPr/>
        <a:lstStyle/>
        <a:p>
          <a:endParaRPr lang="en-US"/>
        </a:p>
      </dgm:t>
    </dgm:pt>
    <dgm:pt modelId="{E7C9164F-CAF2-2A44-AD4A-F3D6568C08E6}">
      <dgm:prSet/>
      <dgm:spPr/>
      <dgm:t>
        <a:bodyPr/>
        <a:lstStyle/>
        <a:p>
          <a:pPr rtl="0"/>
          <a:r>
            <a:rPr lang="en-US" b="0" dirty="0"/>
            <a:t>Control structures with key information needed for a particular file</a:t>
          </a:r>
        </a:p>
      </dgm:t>
    </dgm:pt>
    <dgm:pt modelId="{AB09E0EB-69FE-F64E-A748-D60D922AF249}" type="parTrans" cxnId="{387B83DD-0BB2-BF45-BC6F-34126B0B29D1}">
      <dgm:prSet/>
      <dgm:spPr/>
      <dgm:t>
        <a:bodyPr/>
        <a:lstStyle/>
        <a:p>
          <a:endParaRPr lang="en-US"/>
        </a:p>
      </dgm:t>
    </dgm:pt>
    <dgm:pt modelId="{3B02A1A9-4398-6B43-8AC7-F4EFCEC6CA89}" type="sibTrans" cxnId="{387B83DD-0BB2-BF45-BC6F-34126B0B29D1}">
      <dgm:prSet/>
      <dgm:spPr/>
      <dgm:t>
        <a:bodyPr/>
        <a:lstStyle/>
        <a:p>
          <a:endParaRPr lang="en-US"/>
        </a:p>
      </dgm:t>
    </dgm:pt>
    <dgm:pt modelId="{EEEF3A1C-E036-154A-8C6F-9B8D1EE61936}">
      <dgm:prSet/>
      <dgm:spPr/>
      <dgm:t>
        <a:bodyPr/>
        <a:lstStyle/>
        <a:p>
          <a:pPr rtl="0"/>
          <a:r>
            <a:rPr lang="en-US" b="0" dirty="0"/>
            <a:t>Several file names may be associated with a single inode</a:t>
          </a:r>
        </a:p>
      </dgm:t>
    </dgm:pt>
    <dgm:pt modelId="{187848A2-CF1D-D34A-ACA8-3A12F9F935BA}" type="parTrans" cxnId="{3D216D7C-093E-BB4E-8990-37BB313BC354}">
      <dgm:prSet/>
      <dgm:spPr/>
      <dgm:t>
        <a:bodyPr/>
        <a:lstStyle/>
        <a:p>
          <a:endParaRPr lang="en-US"/>
        </a:p>
      </dgm:t>
    </dgm:pt>
    <dgm:pt modelId="{C25933A6-BF3E-CF49-9A40-B2A745B6B856}" type="sibTrans" cxnId="{3D216D7C-093E-BB4E-8990-37BB313BC354}">
      <dgm:prSet/>
      <dgm:spPr/>
      <dgm:t>
        <a:bodyPr/>
        <a:lstStyle/>
        <a:p>
          <a:endParaRPr lang="en-US"/>
        </a:p>
      </dgm:t>
    </dgm:pt>
    <dgm:pt modelId="{31DD44DD-AB57-F34F-895B-A1F9054AEB05}">
      <dgm:prSet/>
      <dgm:spPr/>
      <dgm:t>
        <a:bodyPr/>
        <a:lstStyle/>
        <a:p>
          <a:pPr rtl="0"/>
          <a:r>
            <a:rPr lang="en-US" b="0" dirty="0"/>
            <a:t>An active inode is associated with exactly one file</a:t>
          </a:r>
        </a:p>
      </dgm:t>
    </dgm:pt>
    <dgm:pt modelId="{CF6E0AA2-8A8C-324D-ADDC-31F715F3BBCD}" type="parTrans" cxnId="{C3783395-E929-EC49-ACB7-603B56C84DEA}">
      <dgm:prSet/>
      <dgm:spPr/>
      <dgm:t>
        <a:bodyPr/>
        <a:lstStyle/>
        <a:p>
          <a:endParaRPr lang="en-US"/>
        </a:p>
      </dgm:t>
    </dgm:pt>
    <dgm:pt modelId="{81389B5D-7122-F444-A31E-B3CA60F4753A}" type="sibTrans" cxnId="{C3783395-E929-EC49-ACB7-603B56C84DEA}">
      <dgm:prSet/>
      <dgm:spPr/>
      <dgm:t>
        <a:bodyPr/>
        <a:lstStyle/>
        <a:p>
          <a:endParaRPr lang="en-US"/>
        </a:p>
      </dgm:t>
    </dgm:pt>
    <dgm:pt modelId="{0749B6F4-5BEC-3D42-9689-982D101D5079}">
      <dgm:prSet/>
      <dgm:spPr/>
      <dgm:t>
        <a:bodyPr/>
        <a:lstStyle/>
        <a:p>
          <a:pPr rtl="0"/>
          <a:r>
            <a:rPr lang="en-US" b="0" dirty="0"/>
            <a:t>File attributes, permissions and control information are sorted in the inode</a:t>
          </a:r>
        </a:p>
      </dgm:t>
    </dgm:pt>
    <dgm:pt modelId="{F3DE7FAB-03D4-7348-ABEE-13F4107DFAF3}" type="parTrans" cxnId="{5FB6F184-EC75-A047-8F8B-8094F055A3C7}">
      <dgm:prSet/>
      <dgm:spPr/>
      <dgm:t>
        <a:bodyPr/>
        <a:lstStyle/>
        <a:p>
          <a:endParaRPr lang="en-US"/>
        </a:p>
      </dgm:t>
    </dgm:pt>
    <dgm:pt modelId="{632B39CE-7DD8-0A43-ABA1-C151887FA90A}" type="sibTrans" cxnId="{5FB6F184-EC75-A047-8F8B-8094F055A3C7}">
      <dgm:prSet/>
      <dgm:spPr/>
      <dgm:t>
        <a:bodyPr/>
        <a:lstStyle/>
        <a:p>
          <a:endParaRPr lang="en-US"/>
        </a:p>
      </dgm:t>
    </dgm:pt>
    <dgm:pt modelId="{E648791F-3B9D-C746-B96E-96258A5A8B15}">
      <dgm:prSet/>
      <dgm:spPr/>
      <dgm:t>
        <a:bodyPr/>
        <a:lstStyle/>
        <a:p>
          <a:pPr rtl="0"/>
          <a:r>
            <a:rPr lang="en-US" b="0" dirty="0"/>
            <a:t>On the disk there is an inode table, or inode list, that contains the inodes of all the files in the file system</a:t>
          </a:r>
        </a:p>
      </dgm:t>
    </dgm:pt>
    <dgm:pt modelId="{A6A64C11-DA15-8446-8850-8873DF363774}" type="parTrans" cxnId="{C7C444D8-C963-144F-B96F-C51680A92F89}">
      <dgm:prSet/>
      <dgm:spPr/>
      <dgm:t>
        <a:bodyPr/>
        <a:lstStyle/>
        <a:p>
          <a:endParaRPr lang="en-US"/>
        </a:p>
      </dgm:t>
    </dgm:pt>
    <dgm:pt modelId="{30873CB8-CA5D-9E4E-9659-C0A6A0AF0228}" type="sibTrans" cxnId="{C7C444D8-C963-144F-B96F-C51680A92F89}">
      <dgm:prSet/>
      <dgm:spPr/>
      <dgm:t>
        <a:bodyPr/>
        <a:lstStyle/>
        <a:p>
          <a:endParaRPr lang="en-US"/>
        </a:p>
      </dgm:t>
    </dgm:pt>
    <dgm:pt modelId="{0107F809-A7CA-D64B-94AB-97F92DC4BD54}">
      <dgm:prSet/>
      <dgm:spPr/>
      <dgm:t>
        <a:bodyPr/>
        <a:lstStyle/>
        <a:p>
          <a:pPr rtl="0"/>
          <a:r>
            <a:rPr lang="en-US" b="0" dirty="0"/>
            <a:t>When a file is opened its inode is brought into main memory and stored in a memory resident inode table</a:t>
          </a:r>
        </a:p>
      </dgm:t>
    </dgm:pt>
    <dgm:pt modelId="{836A40B8-C7E5-514C-A3B7-825E09E4AB0A}" type="parTrans" cxnId="{9B6E3FC7-8AD7-B947-99E9-E284C401BD9D}">
      <dgm:prSet/>
      <dgm:spPr/>
      <dgm:t>
        <a:bodyPr/>
        <a:lstStyle/>
        <a:p>
          <a:endParaRPr lang="en-US"/>
        </a:p>
      </dgm:t>
    </dgm:pt>
    <dgm:pt modelId="{A47B16E5-4798-A146-A3DF-409DE62521D3}" type="sibTrans" cxnId="{9B6E3FC7-8AD7-B947-99E9-E284C401BD9D}">
      <dgm:prSet/>
      <dgm:spPr/>
      <dgm:t>
        <a:bodyPr/>
        <a:lstStyle/>
        <a:p>
          <a:endParaRPr lang="en-US"/>
        </a:p>
      </dgm:t>
    </dgm:pt>
    <dgm:pt modelId="{CD2F0A93-FE85-0F46-9A54-B6256BD6F8BD}">
      <dgm:prSet custT="1"/>
      <dgm:spPr>
        <a:solidFill>
          <a:schemeClr val="accent3">
            <a:lumMod val="75000"/>
          </a:schemeClr>
        </a:solidFill>
      </dgm:spPr>
      <dgm:t>
        <a:bodyPr/>
        <a:lstStyle/>
        <a:p>
          <a:pPr rtl="0"/>
          <a:r>
            <a:rPr lang="en-US" sz="1800" b="1" dirty="0">
              <a:solidFill>
                <a:schemeClr val="tx1"/>
              </a:solidFill>
              <a:effectLst/>
            </a:rPr>
            <a:t>Directories are structured in a hierarchical tree</a:t>
          </a:r>
        </a:p>
      </dgm:t>
    </dgm:pt>
    <dgm:pt modelId="{A746A15A-B6DC-7B4B-9850-63DE9FA23089}" type="parTrans" cxnId="{3DCEEECC-98B3-804F-89B7-1B669E4AC129}">
      <dgm:prSet/>
      <dgm:spPr/>
      <dgm:t>
        <a:bodyPr/>
        <a:lstStyle/>
        <a:p>
          <a:endParaRPr lang="en-US"/>
        </a:p>
      </dgm:t>
    </dgm:pt>
    <dgm:pt modelId="{A52AD995-88A0-5544-8DDF-E7AA6933D2BD}" type="sibTrans" cxnId="{3DCEEECC-98B3-804F-89B7-1B669E4AC129}">
      <dgm:prSet/>
      <dgm:spPr/>
      <dgm:t>
        <a:bodyPr/>
        <a:lstStyle/>
        <a:p>
          <a:endParaRPr lang="en-US"/>
        </a:p>
      </dgm:t>
    </dgm:pt>
    <dgm:pt modelId="{595A9805-249E-1943-8882-3639EED46038}">
      <dgm:prSet/>
      <dgm:spPr/>
      <dgm:t>
        <a:bodyPr/>
        <a:lstStyle/>
        <a:p>
          <a:pPr rtl="0"/>
          <a:r>
            <a:rPr lang="en-US" b="0" dirty="0"/>
            <a:t>May contain files and/or other directories</a:t>
          </a:r>
        </a:p>
      </dgm:t>
    </dgm:pt>
    <dgm:pt modelId="{02EAE387-F9F7-354C-B8B0-458E4B448266}" type="parTrans" cxnId="{4C103872-3700-EE4E-B50A-DD70E199D92D}">
      <dgm:prSet/>
      <dgm:spPr/>
      <dgm:t>
        <a:bodyPr/>
        <a:lstStyle/>
        <a:p>
          <a:endParaRPr lang="en-US"/>
        </a:p>
      </dgm:t>
    </dgm:pt>
    <dgm:pt modelId="{998A55E4-E8C3-BC48-801E-303EA7661653}" type="sibTrans" cxnId="{4C103872-3700-EE4E-B50A-DD70E199D92D}">
      <dgm:prSet/>
      <dgm:spPr/>
      <dgm:t>
        <a:bodyPr/>
        <a:lstStyle/>
        <a:p>
          <a:endParaRPr lang="en-US"/>
        </a:p>
      </dgm:t>
    </dgm:pt>
    <dgm:pt modelId="{AE5D8D3B-4E2A-704B-BD16-A685380F49D6}">
      <dgm:prSet/>
      <dgm:spPr/>
      <dgm:t>
        <a:bodyPr/>
        <a:lstStyle/>
        <a:p>
          <a:pPr rtl="0"/>
          <a:r>
            <a:rPr lang="en-US" b="0" dirty="0"/>
            <a:t>Contains file names plus pointers to associated inodes</a:t>
          </a:r>
        </a:p>
      </dgm:t>
    </dgm:pt>
    <dgm:pt modelId="{4A668ACA-9FA9-6B40-8CB5-29DE9B2DCCEF}" type="parTrans" cxnId="{F9E9FDB8-3791-1547-A737-D59556928503}">
      <dgm:prSet/>
      <dgm:spPr/>
      <dgm:t>
        <a:bodyPr/>
        <a:lstStyle/>
        <a:p>
          <a:endParaRPr lang="en-US"/>
        </a:p>
      </dgm:t>
    </dgm:pt>
    <dgm:pt modelId="{82BABBC4-70E1-5F45-8D52-E9639CA0FE51}" type="sibTrans" cxnId="{F9E9FDB8-3791-1547-A737-D59556928503}">
      <dgm:prSet/>
      <dgm:spPr/>
      <dgm:t>
        <a:bodyPr/>
        <a:lstStyle/>
        <a:p>
          <a:endParaRPr lang="en-US"/>
        </a:p>
      </dgm:t>
    </dgm:pt>
    <dgm:pt modelId="{95B7A89C-17A2-D942-9558-4E872777DE5F}" type="pres">
      <dgm:prSet presAssocID="{78026BAF-3ABD-9F42-ACA7-911309E84C57}" presName="linear" presStyleCnt="0">
        <dgm:presLayoutVars>
          <dgm:dir/>
          <dgm:animLvl val="lvl"/>
          <dgm:resizeHandles val="exact"/>
        </dgm:presLayoutVars>
      </dgm:prSet>
      <dgm:spPr/>
    </dgm:pt>
    <dgm:pt modelId="{EB88F8A5-3962-DE47-90B8-821471113204}" type="pres">
      <dgm:prSet presAssocID="{58C6CEEF-1DC8-A64C-9D70-7A3119FBAF80}" presName="parentLin" presStyleCnt="0"/>
      <dgm:spPr/>
    </dgm:pt>
    <dgm:pt modelId="{756082C2-2C8D-4242-80A8-1868CAECDF6F}" type="pres">
      <dgm:prSet presAssocID="{58C6CEEF-1DC8-A64C-9D70-7A3119FBAF80}" presName="parentLeftMargin" presStyleLbl="node1" presStyleIdx="0" presStyleCnt="2"/>
      <dgm:spPr/>
    </dgm:pt>
    <dgm:pt modelId="{A300F435-BF69-6D48-B4C7-25A75E09DAFA}" type="pres">
      <dgm:prSet presAssocID="{58C6CEEF-1DC8-A64C-9D70-7A3119FBAF80}" presName="parentText" presStyleLbl="node1" presStyleIdx="0" presStyleCnt="2" custScaleX="102646" custScaleY="123921">
        <dgm:presLayoutVars>
          <dgm:chMax val="0"/>
          <dgm:bulletEnabled val="1"/>
        </dgm:presLayoutVars>
      </dgm:prSet>
      <dgm:spPr/>
    </dgm:pt>
    <dgm:pt modelId="{21192CE0-154A-AE46-95CE-C3D656430268}" type="pres">
      <dgm:prSet presAssocID="{58C6CEEF-1DC8-A64C-9D70-7A3119FBAF80}" presName="negativeSpace" presStyleCnt="0"/>
      <dgm:spPr/>
    </dgm:pt>
    <dgm:pt modelId="{18D0F589-FB7D-AE40-91C3-EF8F0AE4FB5B}" type="pres">
      <dgm:prSet presAssocID="{58C6CEEF-1DC8-A64C-9D70-7A3119FBAF80}" presName="childText" presStyleLbl="conFgAcc1" presStyleIdx="0" presStyleCnt="2">
        <dgm:presLayoutVars>
          <dgm:bulletEnabled val="1"/>
        </dgm:presLayoutVars>
      </dgm:prSet>
      <dgm:spPr/>
    </dgm:pt>
    <dgm:pt modelId="{DD79ACF2-50EA-A149-9E9D-14E44D673DCF}" type="pres">
      <dgm:prSet presAssocID="{575A2CF3-3533-B248-9018-C2B63B5ADBA6}" presName="spaceBetweenRectangles" presStyleCnt="0"/>
      <dgm:spPr/>
    </dgm:pt>
    <dgm:pt modelId="{8A702132-4D46-2546-8CB3-0BBA6C4E1A02}" type="pres">
      <dgm:prSet presAssocID="{CD2F0A93-FE85-0F46-9A54-B6256BD6F8BD}" presName="parentLin" presStyleCnt="0"/>
      <dgm:spPr/>
    </dgm:pt>
    <dgm:pt modelId="{71746663-E2BD-9E45-A155-4A03CA271CEB}" type="pres">
      <dgm:prSet presAssocID="{CD2F0A93-FE85-0F46-9A54-B6256BD6F8BD}" presName="parentLeftMargin" presStyleLbl="node1" presStyleIdx="0" presStyleCnt="2"/>
      <dgm:spPr/>
    </dgm:pt>
    <dgm:pt modelId="{C664E035-1912-A64C-AD28-0FDE8073FC5D}" type="pres">
      <dgm:prSet presAssocID="{CD2F0A93-FE85-0F46-9A54-B6256BD6F8BD}" presName="parentText" presStyleLbl="node1" presStyleIdx="1" presStyleCnt="2" custScaleX="102646" custScaleY="131302">
        <dgm:presLayoutVars>
          <dgm:chMax val="0"/>
          <dgm:bulletEnabled val="1"/>
        </dgm:presLayoutVars>
      </dgm:prSet>
      <dgm:spPr/>
    </dgm:pt>
    <dgm:pt modelId="{CD2643E8-1390-0642-8296-EF3792867AE3}" type="pres">
      <dgm:prSet presAssocID="{CD2F0A93-FE85-0F46-9A54-B6256BD6F8BD}" presName="negativeSpace" presStyleCnt="0"/>
      <dgm:spPr/>
    </dgm:pt>
    <dgm:pt modelId="{D2FB927B-1775-CB43-8C6A-C758B2886B47}" type="pres">
      <dgm:prSet presAssocID="{CD2F0A93-FE85-0F46-9A54-B6256BD6F8BD}" presName="childText" presStyleLbl="conFgAcc1" presStyleIdx="1" presStyleCnt="2">
        <dgm:presLayoutVars>
          <dgm:bulletEnabled val="1"/>
        </dgm:presLayoutVars>
      </dgm:prSet>
      <dgm:spPr/>
    </dgm:pt>
  </dgm:ptLst>
  <dgm:cxnLst>
    <dgm:cxn modelId="{1ECF1403-0205-1749-B550-CDF32A3E669E}" type="presOf" srcId="{58C6CEEF-1DC8-A64C-9D70-7A3119FBAF80}" destId="{A300F435-BF69-6D48-B4C7-25A75E09DAFA}" srcOrd="1" destOrd="0" presId="urn:microsoft.com/office/officeart/2005/8/layout/list1"/>
    <dgm:cxn modelId="{AD476508-48D9-7848-8195-C9F9AD85085F}" type="presOf" srcId="{E7C9164F-CAF2-2A44-AD4A-F3D6568C08E6}" destId="{18D0F589-FB7D-AE40-91C3-EF8F0AE4FB5B}" srcOrd="0" destOrd="0" presId="urn:microsoft.com/office/officeart/2005/8/layout/list1"/>
    <dgm:cxn modelId="{18BFAE0B-0FE7-7E43-A646-E1827139BD50}" type="presOf" srcId="{E648791F-3B9D-C746-B96E-96258A5A8B15}" destId="{18D0F589-FB7D-AE40-91C3-EF8F0AE4FB5B}" srcOrd="0" destOrd="4" presId="urn:microsoft.com/office/officeart/2005/8/layout/list1"/>
    <dgm:cxn modelId="{21D24D0E-C769-EE49-875E-C06F388B10FB}" type="presOf" srcId="{EEEF3A1C-E036-154A-8C6F-9B8D1EE61936}" destId="{18D0F589-FB7D-AE40-91C3-EF8F0AE4FB5B}" srcOrd="0" destOrd="1" presId="urn:microsoft.com/office/officeart/2005/8/layout/list1"/>
    <dgm:cxn modelId="{561CB912-E4B5-7B49-A2AD-A9C64B52F88F}" type="presOf" srcId="{0749B6F4-5BEC-3D42-9689-982D101D5079}" destId="{18D0F589-FB7D-AE40-91C3-EF8F0AE4FB5B}" srcOrd="0" destOrd="3" presId="urn:microsoft.com/office/officeart/2005/8/layout/list1"/>
    <dgm:cxn modelId="{A743B31A-BABE-C849-95B8-69D54108216E}" type="presOf" srcId="{78026BAF-3ABD-9F42-ACA7-911309E84C57}" destId="{95B7A89C-17A2-D942-9558-4E872777DE5F}" srcOrd="0" destOrd="0" presId="urn:microsoft.com/office/officeart/2005/8/layout/list1"/>
    <dgm:cxn modelId="{6434EF20-5F38-0A44-8540-D34BF0231ABC}" type="presOf" srcId="{0107F809-A7CA-D64B-94AB-97F92DC4BD54}" destId="{18D0F589-FB7D-AE40-91C3-EF8F0AE4FB5B}" srcOrd="0" destOrd="5" presId="urn:microsoft.com/office/officeart/2005/8/layout/list1"/>
    <dgm:cxn modelId="{C9FB4922-A946-524E-8675-A107C2425331}" type="presOf" srcId="{CD2F0A93-FE85-0F46-9A54-B6256BD6F8BD}" destId="{C664E035-1912-A64C-AD28-0FDE8073FC5D}" srcOrd="1" destOrd="0" presId="urn:microsoft.com/office/officeart/2005/8/layout/list1"/>
    <dgm:cxn modelId="{77E55B36-7D97-E64A-98FC-75A9959975E8}" type="presOf" srcId="{595A9805-249E-1943-8882-3639EED46038}" destId="{D2FB927B-1775-CB43-8C6A-C758B2886B47}" srcOrd="0" destOrd="0" presId="urn:microsoft.com/office/officeart/2005/8/layout/list1"/>
    <dgm:cxn modelId="{4C103872-3700-EE4E-B50A-DD70E199D92D}" srcId="{CD2F0A93-FE85-0F46-9A54-B6256BD6F8BD}" destId="{595A9805-249E-1943-8882-3639EED46038}" srcOrd="0" destOrd="0" parTransId="{02EAE387-F9F7-354C-B8B0-458E4B448266}" sibTransId="{998A55E4-E8C3-BC48-801E-303EA7661653}"/>
    <dgm:cxn modelId="{51B0B077-CD4E-C341-AADB-DE073DD9F679}" srcId="{78026BAF-3ABD-9F42-ACA7-911309E84C57}" destId="{58C6CEEF-1DC8-A64C-9D70-7A3119FBAF80}" srcOrd="0" destOrd="0" parTransId="{8CBC7432-F113-9847-9E83-2952C0FE2704}" sibTransId="{575A2CF3-3533-B248-9018-C2B63B5ADBA6}"/>
    <dgm:cxn modelId="{3D216D7C-093E-BB4E-8990-37BB313BC354}" srcId="{58C6CEEF-1DC8-A64C-9D70-7A3119FBAF80}" destId="{EEEF3A1C-E036-154A-8C6F-9B8D1EE61936}" srcOrd="1" destOrd="0" parTransId="{187848A2-CF1D-D34A-ACA8-3A12F9F935BA}" sibTransId="{C25933A6-BF3E-CF49-9A40-B2A745B6B856}"/>
    <dgm:cxn modelId="{5FB6F184-EC75-A047-8F8B-8094F055A3C7}" srcId="{58C6CEEF-1DC8-A64C-9D70-7A3119FBAF80}" destId="{0749B6F4-5BEC-3D42-9689-982D101D5079}" srcOrd="3" destOrd="0" parTransId="{F3DE7FAB-03D4-7348-ABEE-13F4107DFAF3}" sibTransId="{632B39CE-7DD8-0A43-ABA1-C151887FA90A}"/>
    <dgm:cxn modelId="{C3783395-E929-EC49-ACB7-603B56C84DEA}" srcId="{58C6CEEF-1DC8-A64C-9D70-7A3119FBAF80}" destId="{31DD44DD-AB57-F34F-895B-A1F9054AEB05}" srcOrd="2" destOrd="0" parTransId="{CF6E0AA2-8A8C-324D-ADDC-31F715F3BBCD}" sibTransId="{81389B5D-7122-F444-A31E-B3CA60F4753A}"/>
    <dgm:cxn modelId="{4B5EC9A6-FEB1-CA43-8221-272600FC480E}" type="presOf" srcId="{CD2F0A93-FE85-0F46-9A54-B6256BD6F8BD}" destId="{71746663-E2BD-9E45-A155-4A03CA271CEB}" srcOrd="0" destOrd="0" presId="urn:microsoft.com/office/officeart/2005/8/layout/list1"/>
    <dgm:cxn modelId="{F9E9FDB8-3791-1547-A737-D59556928503}" srcId="{CD2F0A93-FE85-0F46-9A54-B6256BD6F8BD}" destId="{AE5D8D3B-4E2A-704B-BD16-A685380F49D6}" srcOrd="1" destOrd="0" parTransId="{4A668ACA-9FA9-6B40-8CB5-29DE9B2DCCEF}" sibTransId="{82BABBC4-70E1-5F45-8D52-E9639CA0FE51}"/>
    <dgm:cxn modelId="{9B6E3FC7-8AD7-B947-99E9-E284C401BD9D}" srcId="{58C6CEEF-1DC8-A64C-9D70-7A3119FBAF80}" destId="{0107F809-A7CA-D64B-94AB-97F92DC4BD54}" srcOrd="5" destOrd="0" parTransId="{836A40B8-C7E5-514C-A3B7-825E09E4AB0A}" sibTransId="{A47B16E5-4798-A146-A3DF-409DE62521D3}"/>
    <dgm:cxn modelId="{3DCEEECC-98B3-804F-89B7-1B669E4AC129}" srcId="{78026BAF-3ABD-9F42-ACA7-911309E84C57}" destId="{CD2F0A93-FE85-0F46-9A54-B6256BD6F8BD}" srcOrd="1" destOrd="0" parTransId="{A746A15A-B6DC-7B4B-9850-63DE9FA23089}" sibTransId="{A52AD995-88A0-5544-8DDF-E7AA6933D2BD}"/>
    <dgm:cxn modelId="{C7C444D8-C963-144F-B96F-C51680A92F89}" srcId="{58C6CEEF-1DC8-A64C-9D70-7A3119FBAF80}" destId="{E648791F-3B9D-C746-B96E-96258A5A8B15}" srcOrd="4" destOrd="0" parTransId="{A6A64C11-DA15-8446-8850-8873DF363774}" sibTransId="{30873CB8-CA5D-9E4E-9659-C0A6A0AF0228}"/>
    <dgm:cxn modelId="{03C9E8DB-07C0-B74E-AFB3-2BC44228C5EE}" type="presOf" srcId="{58C6CEEF-1DC8-A64C-9D70-7A3119FBAF80}" destId="{756082C2-2C8D-4242-80A8-1868CAECDF6F}" srcOrd="0" destOrd="0" presId="urn:microsoft.com/office/officeart/2005/8/layout/list1"/>
    <dgm:cxn modelId="{387B83DD-0BB2-BF45-BC6F-34126B0B29D1}" srcId="{58C6CEEF-1DC8-A64C-9D70-7A3119FBAF80}" destId="{E7C9164F-CAF2-2A44-AD4A-F3D6568C08E6}" srcOrd="0" destOrd="0" parTransId="{AB09E0EB-69FE-F64E-A748-D60D922AF249}" sibTransId="{3B02A1A9-4398-6B43-8AC7-F4EFCEC6CA89}"/>
    <dgm:cxn modelId="{E8BF93E4-08C1-C049-B599-DC5653822524}" type="presOf" srcId="{31DD44DD-AB57-F34F-895B-A1F9054AEB05}" destId="{18D0F589-FB7D-AE40-91C3-EF8F0AE4FB5B}" srcOrd="0" destOrd="2" presId="urn:microsoft.com/office/officeart/2005/8/layout/list1"/>
    <dgm:cxn modelId="{584ED3E6-8D7B-BC40-9DE6-9B5959623A87}" type="presOf" srcId="{AE5D8D3B-4E2A-704B-BD16-A685380F49D6}" destId="{D2FB927B-1775-CB43-8C6A-C758B2886B47}" srcOrd="0" destOrd="1" presId="urn:microsoft.com/office/officeart/2005/8/layout/list1"/>
    <dgm:cxn modelId="{CE49135D-BC5B-8241-9D3F-874C80003875}" type="presParOf" srcId="{95B7A89C-17A2-D942-9558-4E872777DE5F}" destId="{EB88F8A5-3962-DE47-90B8-821471113204}" srcOrd="0" destOrd="0" presId="urn:microsoft.com/office/officeart/2005/8/layout/list1"/>
    <dgm:cxn modelId="{5105C30B-378A-1347-A3B4-2750F4077DEA}" type="presParOf" srcId="{EB88F8A5-3962-DE47-90B8-821471113204}" destId="{756082C2-2C8D-4242-80A8-1868CAECDF6F}" srcOrd="0" destOrd="0" presId="urn:microsoft.com/office/officeart/2005/8/layout/list1"/>
    <dgm:cxn modelId="{4BAC4938-FFCE-844B-B7D1-032BA3A2D18C}" type="presParOf" srcId="{EB88F8A5-3962-DE47-90B8-821471113204}" destId="{A300F435-BF69-6D48-B4C7-25A75E09DAFA}" srcOrd="1" destOrd="0" presId="urn:microsoft.com/office/officeart/2005/8/layout/list1"/>
    <dgm:cxn modelId="{F7CD7971-49AE-984B-A769-CE177B1F0B62}" type="presParOf" srcId="{95B7A89C-17A2-D942-9558-4E872777DE5F}" destId="{21192CE0-154A-AE46-95CE-C3D656430268}" srcOrd="1" destOrd="0" presId="urn:microsoft.com/office/officeart/2005/8/layout/list1"/>
    <dgm:cxn modelId="{8475E1BB-FDC0-AB41-8C48-3DD3218F5E4C}" type="presParOf" srcId="{95B7A89C-17A2-D942-9558-4E872777DE5F}" destId="{18D0F589-FB7D-AE40-91C3-EF8F0AE4FB5B}" srcOrd="2" destOrd="0" presId="urn:microsoft.com/office/officeart/2005/8/layout/list1"/>
    <dgm:cxn modelId="{5EADECAB-E5CF-364C-95A7-FA0C90E61E79}" type="presParOf" srcId="{95B7A89C-17A2-D942-9558-4E872777DE5F}" destId="{DD79ACF2-50EA-A149-9E9D-14E44D673DCF}" srcOrd="3" destOrd="0" presId="urn:microsoft.com/office/officeart/2005/8/layout/list1"/>
    <dgm:cxn modelId="{874E4439-15A5-CE4E-AB28-D516F0407AD2}" type="presParOf" srcId="{95B7A89C-17A2-D942-9558-4E872777DE5F}" destId="{8A702132-4D46-2546-8CB3-0BBA6C4E1A02}" srcOrd="4" destOrd="0" presId="urn:microsoft.com/office/officeart/2005/8/layout/list1"/>
    <dgm:cxn modelId="{633CABF2-4668-5C42-8944-F7F7024F7E88}" type="presParOf" srcId="{8A702132-4D46-2546-8CB3-0BBA6C4E1A02}" destId="{71746663-E2BD-9E45-A155-4A03CA271CEB}" srcOrd="0" destOrd="0" presId="urn:microsoft.com/office/officeart/2005/8/layout/list1"/>
    <dgm:cxn modelId="{D68B76C3-43EB-F943-BF8E-0C8A0227C75C}" type="presParOf" srcId="{8A702132-4D46-2546-8CB3-0BBA6C4E1A02}" destId="{C664E035-1912-A64C-AD28-0FDE8073FC5D}" srcOrd="1" destOrd="0" presId="urn:microsoft.com/office/officeart/2005/8/layout/list1"/>
    <dgm:cxn modelId="{B91DA83F-4AF6-2343-AE2F-C70771C5CDFD}" type="presParOf" srcId="{95B7A89C-17A2-D942-9558-4E872777DE5F}" destId="{CD2643E8-1390-0642-8296-EF3792867AE3}" srcOrd="5" destOrd="0" presId="urn:microsoft.com/office/officeart/2005/8/layout/list1"/>
    <dgm:cxn modelId="{6160B5B6-D2C1-C648-9886-D45814D8A0D6}" type="presParOf" srcId="{95B7A89C-17A2-D942-9558-4E872777DE5F}" destId="{D2FB927B-1775-CB43-8C6A-C758B2886B47}"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1E5FFD9-47B9-1F4D-94CE-A7753E866373}" type="doc">
      <dgm:prSet loTypeId="urn:microsoft.com/office/officeart/2005/8/layout/vList2" loCatId="list" qsTypeId="urn:microsoft.com/office/officeart/2005/8/quickstyle/simple4" qsCatId="simple" csTypeId="urn:microsoft.com/office/officeart/2005/8/colors/accent1_2" csCatId="accent1" phldr="1"/>
      <dgm:spPr/>
      <dgm:t>
        <a:bodyPr/>
        <a:lstStyle/>
        <a:p>
          <a:endParaRPr lang="en-US"/>
        </a:p>
      </dgm:t>
    </dgm:pt>
    <dgm:pt modelId="{F0709B24-1B04-EF40-B74A-9FAB8CC7C092}">
      <dgm:prSet/>
      <dgm:spPr>
        <a:solidFill>
          <a:schemeClr val="accent3">
            <a:lumMod val="75000"/>
          </a:schemeClr>
        </a:solidFill>
      </dgm:spPr>
      <dgm:t>
        <a:bodyPr/>
        <a:lstStyle/>
        <a:p>
          <a:pPr rtl="0"/>
          <a:r>
            <a:rPr lang="en-US" b="1" dirty="0"/>
            <a:t>Modern UNIX systems support </a:t>
          </a:r>
          <a:r>
            <a:rPr lang="en-US" b="1" dirty="0" err="1"/>
            <a:t>ACLs</a:t>
          </a:r>
          <a:endParaRPr lang="en-US" b="1" dirty="0"/>
        </a:p>
      </dgm:t>
    </dgm:pt>
    <dgm:pt modelId="{9F1E9D52-3D64-BD44-9CBC-81A119F808C6}" type="parTrans" cxnId="{41DFF279-0153-124D-ACE5-3668C66C695A}">
      <dgm:prSet/>
      <dgm:spPr/>
      <dgm:t>
        <a:bodyPr/>
        <a:lstStyle/>
        <a:p>
          <a:endParaRPr lang="en-US"/>
        </a:p>
      </dgm:t>
    </dgm:pt>
    <dgm:pt modelId="{36A5FEA2-372F-924F-82D5-7F4103370CB2}" type="sibTrans" cxnId="{41DFF279-0153-124D-ACE5-3668C66C695A}">
      <dgm:prSet/>
      <dgm:spPr/>
      <dgm:t>
        <a:bodyPr/>
        <a:lstStyle/>
        <a:p>
          <a:endParaRPr lang="en-US"/>
        </a:p>
      </dgm:t>
    </dgm:pt>
    <dgm:pt modelId="{0B6F0136-6879-DD40-BC04-478CE38B6E12}">
      <dgm:prSet/>
      <dgm:spPr/>
      <dgm:t>
        <a:bodyPr/>
        <a:lstStyle/>
        <a:p>
          <a:pPr rtl="0"/>
          <a:r>
            <a:rPr lang="en-US" dirty="0"/>
            <a:t>FreeBSD, </a:t>
          </a:r>
          <a:r>
            <a:rPr lang="en-US" dirty="0" err="1"/>
            <a:t>OpenBSD</a:t>
          </a:r>
          <a:r>
            <a:rPr lang="en-US" dirty="0"/>
            <a:t>, Linux, Solaris</a:t>
          </a:r>
        </a:p>
      </dgm:t>
    </dgm:pt>
    <dgm:pt modelId="{81314DA4-B348-7545-800F-8F6D28F9F831}" type="parTrans" cxnId="{C5CFB8AE-AF68-5F44-B16D-DD87D5D42712}">
      <dgm:prSet/>
      <dgm:spPr/>
      <dgm:t>
        <a:bodyPr/>
        <a:lstStyle/>
        <a:p>
          <a:endParaRPr lang="en-US"/>
        </a:p>
      </dgm:t>
    </dgm:pt>
    <dgm:pt modelId="{96D61FC5-1039-744F-9EF4-8A168C285468}" type="sibTrans" cxnId="{C5CFB8AE-AF68-5F44-B16D-DD87D5D42712}">
      <dgm:prSet/>
      <dgm:spPr/>
      <dgm:t>
        <a:bodyPr/>
        <a:lstStyle/>
        <a:p>
          <a:endParaRPr lang="en-US"/>
        </a:p>
      </dgm:t>
    </dgm:pt>
    <dgm:pt modelId="{CF837BB7-B71E-2542-8F7F-98186D12E763}">
      <dgm:prSet/>
      <dgm:spPr/>
      <dgm:t>
        <a:bodyPr/>
        <a:lstStyle/>
        <a:p>
          <a:pPr algn="ctr" rtl="0"/>
          <a:r>
            <a:rPr lang="en-US" b="1" dirty="0"/>
            <a:t>FreeBSD</a:t>
          </a:r>
        </a:p>
      </dgm:t>
    </dgm:pt>
    <dgm:pt modelId="{9F62378E-DAFA-BE4A-8514-648FACC39004}" type="parTrans" cxnId="{F41B87AF-F70E-854A-BC74-73A104A207C1}">
      <dgm:prSet/>
      <dgm:spPr/>
      <dgm:t>
        <a:bodyPr/>
        <a:lstStyle/>
        <a:p>
          <a:endParaRPr lang="en-US"/>
        </a:p>
      </dgm:t>
    </dgm:pt>
    <dgm:pt modelId="{6EC815CC-E121-CE4C-983B-09C36460EC1A}" type="sibTrans" cxnId="{F41B87AF-F70E-854A-BC74-73A104A207C1}">
      <dgm:prSet/>
      <dgm:spPr/>
      <dgm:t>
        <a:bodyPr/>
        <a:lstStyle/>
        <a:p>
          <a:endParaRPr lang="en-US"/>
        </a:p>
      </dgm:t>
    </dgm:pt>
    <dgm:pt modelId="{32F3CA54-D207-B14F-80A6-BBF55E7BC033}">
      <dgm:prSet/>
      <dgm:spPr/>
      <dgm:t>
        <a:bodyPr/>
        <a:lstStyle/>
        <a:p>
          <a:pPr rtl="0"/>
          <a:r>
            <a:rPr lang="en-US" dirty="0" err="1"/>
            <a:t>Setfacl</a:t>
          </a:r>
          <a:r>
            <a:rPr lang="en-US" dirty="0"/>
            <a:t> command assigns a list of UNIX user IDs and groups</a:t>
          </a:r>
        </a:p>
      </dgm:t>
    </dgm:pt>
    <dgm:pt modelId="{E0BA7D61-89E0-0946-B551-78E8BE9C912A}" type="parTrans" cxnId="{52A2480E-CF5A-624F-92A4-CF303B96A77D}">
      <dgm:prSet/>
      <dgm:spPr/>
      <dgm:t>
        <a:bodyPr/>
        <a:lstStyle/>
        <a:p>
          <a:endParaRPr lang="en-US"/>
        </a:p>
      </dgm:t>
    </dgm:pt>
    <dgm:pt modelId="{AB674D37-1B6A-6144-8D81-7FD81672AA92}" type="sibTrans" cxnId="{52A2480E-CF5A-624F-92A4-CF303B96A77D}">
      <dgm:prSet/>
      <dgm:spPr/>
      <dgm:t>
        <a:bodyPr/>
        <a:lstStyle/>
        <a:p>
          <a:endParaRPr lang="en-US"/>
        </a:p>
      </dgm:t>
    </dgm:pt>
    <dgm:pt modelId="{06F6E4E6-2E1D-A44A-98E9-84459814A013}">
      <dgm:prSet/>
      <dgm:spPr/>
      <dgm:t>
        <a:bodyPr/>
        <a:lstStyle/>
        <a:p>
          <a:pPr rtl="0"/>
          <a:r>
            <a:rPr lang="en-US" dirty="0"/>
            <a:t>Any number of users and groups can be associated with a file</a:t>
          </a:r>
        </a:p>
      </dgm:t>
    </dgm:pt>
    <dgm:pt modelId="{C9BEAC7B-CDDD-CA43-9AB0-66FD25C534DA}" type="parTrans" cxnId="{D41BCDF1-6788-AC46-9943-5FB75F2DF34F}">
      <dgm:prSet/>
      <dgm:spPr/>
      <dgm:t>
        <a:bodyPr/>
        <a:lstStyle/>
        <a:p>
          <a:endParaRPr lang="en-US"/>
        </a:p>
      </dgm:t>
    </dgm:pt>
    <dgm:pt modelId="{E0449BD6-59AB-6C4D-99E7-A953B14BA1AB}" type="sibTrans" cxnId="{D41BCDF1-6788-AC46-9943-5FB75F2DF34F}">
      <dgm:prSet/>
      <dgm:spPr/>
      <dgm:t>
        <a:bodyPr/>
        <a:lstStyle/>
        <a:p>
          <a:endParaRPr lang="en-US"/>
        </a:p>
      </dgm:t>
    </dgm:pt>
    <dgm:pt modelId="{3F505B33-085B-9F43-92EB-0BB0CD7E0D42}">
      <dgm:prSet/>
      <dgm:spPr/>
      <dgm:t>
        <a:bodyPr/>
        <a:lstStyle/>
        <a:p>
          <a:pPr rtl="0"/>
          <a:r>
            <a:rPr lang="en-US" dirty="0"/>
            <a:t>Read, write, execute protection bits</a:t>
          </a:r>
        </a:p>
      </dgm:t>
    </dgm:pt>
    <dgm:pt modelId="{4DF1024B-C9E8-AB4C-A20D-DAED88DF37A7}" type="parTrans" cxnId="{A2606BB2-D9EA-8B4E-A434-0281864D311E}">
      <dgm:prSet/>
      <dgm:spPr/>
      <dgm:t>
        <a:bodyPr/>
        <a:lstStyle/>
        <a:p>
          <a:endParaRPr lang="en-US"/>
        </a:p>
      </dgm:t>
    </dgm:pt>
    <dgm:pt modelId="{0B9DAD09-DFDC-B640-A2FD-808B1E5B98FF}" type="sibTrans" cxnId="{A2606BB2-D9EA-8B4E-A434-0281864D311E}">
      <dgm:prSet/>
      <dgm:spPr/>
      <dgm:t>
        <a:bodyPr/>
        <a:lstStyle/>
        <a:p>
          <a:endParaRPr lang="en-US"/>
        </a:p>
      </dgm:t>
    </dgm:pt>
    <dgm:pt modelId="{748F080D-E671-2D40-B4CD-0B9A0D486246}">
      <dgm:prSet/>
      <dgm:spPr/>
      <dgm:t>
        <a:bodyPr/>
        <a:lstStyle/>
        <a:p>
          <a:pPr rtl="0"/>
          <a:r>
            <a:rPr lang="en-US" dirty="0"/>
            <a:t>A file does not need to have an ACL</a:t>
          </a:r>
        </a:p>
      </dgm:t>
    </dgm:pt>
    <dgm:pt modelId="{B2B02F87-CA84-4849-A519-E7CBB697F5AC}" type="parTrans" cxnId="{A6CA36A0-7328-B44E-8CA7-56BDC70AD1B0}">
      <dgm:prSet/>
      <dgm:spPr/>
      <dgm:t>
        <a:bodyPr/>
        <a:lstStyle/>
        <a:p>
          <a:endParaRPr lang="en-US"/>
        </a:p>
      </dgm:t>
    </dgm:pt>
    <dgm:pt modelId="{70354B0B-F31B-A149-B8AD-6D60AF5914CD}" type="sibTrans" cxnId="{A6CA36A0-7328-B44E-8CA7-56BDC70AD1B0}">
      <dgm:prSet/>
      <dgm:spPr/>
      <dgm:t>
        <a:bodyPr/>
        <a:lstStyle/>
        <a:p>
          <a:endParaRPr lang="en-US"/>
        </a:p>
      </dgm:t>
    </dgm:pt>
    <dgm:pt modelId="{A66E6216-AAA4-A649-8398-0E974B96B2D5}">
      <dgm:prSet/>
      <dgm:spPr/>
      <dgm:t>
        <a:bodyPr/>
        <a:lstStyle/>
        <a:p>
          <a:pPr rtl="0"/>
          <a:r>
            <a:rPr lang="en-US" dirty="0"/>
            <a:t>Includes an additional protection bit that indicates whether the file has an extended ACL</a:t>
          </a:r>
        </a:p>
      </dgm:t>
    </dgm:pt>
    <dgm:pt modelId="{DAAC81E7-7C0D-A34E-A186-B0FD88297680}" type="parTrans" cxnId="{1320DF7C-EFDF-D840-A43A-373C322D976D}">
      <dgm:prSet/>
      <dgm:spPr/>
      <dgm:t>
        <a:bodyPr/>
        <a:lstStyle/>
        <a:p>
          <a:endParaRPr lang="en-US"/>
        </a:p>
      </dgm:t>
    </dgm:pt>
    <dgm:pt modelId="{75265B11-3B98-644B-883E-27BDB3429B11}" type="sibTrans" cxnId="{1320DF7C-EFDF-D840-A43A-373C322D976D}">
      <dgm:prSet/>
      <dgm:spPr/>
      <dgm:t>
        <a:bodyPr/>
        <a:lstStyle/>
        <a:p>
          <a:endParaRPr lang="en-US"/>
        </a:p>
      </dgm:t>
    </dgm:pt>
    <dgm:pt modelId="{F1AAFC34-5C12-7547-AD77-54E9716EDF97}">
      <dgm:prSet/>
      <dgm:spPr>
        <a:solidFill>
          <a:schemeClr val="accent5">
            <a:lumMod val="75000"/>
          </a:schemeClr>
        </a:solidFill>
      </dgm:spPr>
      <dgm:t>
        <a:bodyPr/>
        <a:lstStyle/>
        <a:p>
          <a:pPr rtl="0"/>
          <a:r>
            <a:rPr lang="en-US" b="1" dirty="0"/>
            <a:t>When a process requests access to a file system object two steps are performed:</a:t>
          </a:r>
        </a:p>
      </dgm:t>
    </dgm:pt>
    <dgm:pt modelId="{214AFB54-F1C5-B14F-8696-6835531239A2}" type="parTrans" cxnId="{07FD1ED1-2A1C-3B44-A577-5D01A35510EF}">
      <dgm:prSet/>
      <dgm:spPr/>
      <dgm:t>
        <a:bodyPr/>
        <a:lstStyle/>
        <a:p>
          <a:endParaRPr lang="en-US"/>
        </a:p>
      </dgm:t>
    </dgm:pt>
    <dgm:pt modelId="{67420535-1BE6-F74D-B2EC-4BF8C05D04A2}" type="sibTrans" cxnId="{07FD1ED1-2A1C-3B44-A577-5D01A35510EF}">
      <dgm:prSet/>
      <dgm:spPr/>
      <dgm:t>
        <a:bodyPr/>
        <a:lstStyle/>
        <a:p>
          <a:endParaRPr lang="en-US"/>
        </a:p>
      </dgm:t>
    </dgm:pt>
    <dgm:pt modelId="{1262DD8D-9C20-8641-BBA0-D6C0CBE19BB8}">
      <dgm:prSet/>
      <dgm:spPr/>
      <dgm:t>
        <a:bodyPr/>
        <a:lstStyle/>
        <a:p>
          <a:pPr rtl="0"/>
          <a:r>
            <a:rPr lang="en-US" dirty="0"/>
            <a:t>Step 1 selects the most appropriate ACL</a:t>
          </a:r>
        </a:p>
      </dgm:t>
    </dgm:pt>
    <dgm:pt modelId="{BFBA4238-DC2E-A443-AFA9-FFAEE837A27A}" type="parTrans" cxnId="{EAB26059-A9C6-364C-BA9D-47AC368C0DEC}">
      <dgm:prSet/>
      <dgm:spPr/>
      <dgm:t>
        <a:bodyPr/>
        <a:lstStyle/>
        <a:p>
          <a:endParaRPr lang="en-US"/>
        </a:p>
      </dgm:t>
    </dgm:pt>
    <dgm:pt modelId="{AD162359-B7C7-104C-B8EE-EB852952B90D}" type="sibTrans" cxnId="{EAB26059-A9C6-364C-BA9D-47AC368C0DEC}">
      <dgm:prSet/>
      <dgm:spPr/>
      <dgm:t>
        <a:bodyPr/>
        <a:lstStyle/>
        <a:p>
          <a:endParaRPr lang="en-US"/>
        </a:p>
      </dgm:t>
    </dgm:pt>
    <dgm:pt modelId="{76F677F3-7D72-104F-901B-918C8E531BA1}">
      <dgm:prSet/>
      <dgm:spPr/>
      <dgm:t>
        <a:bodyPr/>
        <a:lstStyle/>
        <a:p>
          <a:pPr rtl="0"/>
          <a:r>
            <a:rPr lang="en-US" dirty="0"/>
            <a:t>Step 2 checks if the matching entry contains sufficient permissions</a:t>
          </a:r>
        </a:p>
      </dgm:t>
    </dgm:pt>
    <dgm:pt modelId="{3738E545-3570-5346-B330-CFEEAA825A24}" type="parTrans" cxnId="{2EC70576-A969-7646-AE2A-72D3129E8C4F}">
      <dgm:prSet/>
      <dgm:spPr/>
      <dgm:t>
        <a:bodyPr/>
        <a:lstStyle/>
        <a:p>
          <a:endParaRPr lang="en-US"/>
        </a:p>
      </dgm:t>
    </dgm:pt>
    <dgm:pt modelId="{BAD7C9A7-ADE4-0943-8D36-7A02639668B0}" type="sibTrans" cxnId="{2EC70576-A969-7646-AE2A-72D3129E8C4F}">
      <dgm:prSet/>
      <dgm:spPr/>
      <dgm:t>
        <a:bodyPr/>
        <a:lstStyle/>
        <a:p>
          <a:endParaRPr lang="en-US"/>
        </a:p>
      </dgm:t>
    </dgm:pt>
    <dgm:pt modelId="{233DCDE8-2668-FD44-A044-286FCE4F66D2}" type="pres">
      <dgm:prSet presAssocID="{81E5FFD9-47B9-1F4D-94CE-A7753E866373}" presName="linear" presStyleCnt="0">
        <dgm:presLayoutVars>
          <dgm:animLvl val="lvl"/>
          <dgm:resizeHandles val="exact"/>
        </dgm:presLayoutVars>
      </dgm:prSet>
      <dgm:spPr/>
    </dgm:pt>
    <dgm:pt modelId="{198299B0-B2B3-3F48-881C-2ECF750029E3}" type="pres">
      <dgm:prSet presAssocID="{F0709B24-1B04-EF40-B74A-9FAB8CC7C092}" presName="parentText" presStyleLbl="node1" presStyleIdx="0" presStyleCnt="3" custScaleX="51351" custScaleY="56151" custLinFactNeighborX="-23424" custLinFactNeighborY="-699">
        <dgm:presLayoutVars>
          <dgm:chMax val="0"/>
          <dgm:bulletEnabled val="1"/>
        </dgm:presLayoutVars>
      </dgm:prSet>
      <dgm:spPr/>
    </dgm:pt>
    <dgm:pt modelId="{39853B5A-0C92-9142-8604-22E5981B1D23}" type="pres">
      <dgm:prSet presAssocID="{F0709B24-1B04-EF40-B74A-9FAB8CC7C092}" presName="childText" presStyleLbl="revTx" presStyleIdx="0" presStyleCnt="3" custLinFactNeighborY="6005">
        <dgm:presLayoutVars>
          <dgm:bulletEnabled val="1"/>
        </dgm:presLayoutVars>
      </dgm:prSet>
      <dgm:spPr/>
    </dgm:pt>
    <dgm:pt modelId="{ABD2E261-9027-6A43-A8FE-4FC50430A012}" type="pres">
      <dgm:prSet presAssocID="{CF837BB7-B71E-2542-8F7F-98186D12E763}" presName="parentText" presStyleLbl="node1" presStyleIdx="1" presStyleCnt="3" custScaleX="17117" custScaleY="62616" custLinFactNeighborX="-41220" custLinFactNeighborY="3406">
        <dgm:presLayoutVars>
          <dgm:chMax val="0"/>
          <dgm:bulletEnabled val="1"/>
        </dgm:presLayoutVars>
      </dgm:prSet>
      <dgm:spPr/>
    </dgm:pt>
    <dgm:pt modelId="{B88CC433-0881-634A-AA9A-659135A40B39}" type="pres">
      <dgm:prSet presAssocID="{CF837BB7-B71E-2542-8F7F-98186D12E763}" presName="childText" presStyleLbl="revTx" presStyleIdx="1" presStyleCnt="3" custLinFactNeighborY="15754">
        <dgm:presLayoutVars>
          <dgm:bulletEnabled val="1"/>
        </dgm:presLayoutVars>
      </dgm:prSet>
      <dgm:spPr/>
    </dgm:pt>
    <dgm:pt modelId="{FB627356-6C29-724F-B025-718264648997}" type="pres">
      <dgm:prSet presAssocID="{F1AAFC34-5C12-7547-AD77-54E9716EDF97}" presName="parentText" presStyleLbl="node1" presStyleIdx="2" presStyleCnt="3" custScaleX="89189" custLinFactNeighborX="-5184" custLinFactNeighborY="-8201">
        <dgm:presLayoutVars>
          <dgm:chMax val="0"/>
          <dgm:bulletEnabled val="1"/>
        </dgm:presLayoutVars>
      </dgm:prSet>
      <dgm:spPr/>
    </dgm:pt>
    <dgm:pt modelId="{22DFABAC-42CB-FE40-A6F9-E9081E178E91}" type="pres">
      <dgm:prSet presAssocID="{F1AAFC34-5C12-7547-AD77-54E9716EDF97}" presName="childText" presStyleLbl="revTx" presStyleIdx="2" presStyleCnt="3" custScaleY="150861" custLinFactNeighborX="-779" custLinFactNeighborY="-1013">
        <dgm:presLayoutVars>
          <dgm:bulletEnabled val="1"/>
        </dgm:presLayoutVars>
      </dgm:prSet>
      <dgm:spPr/>
    </dgm:pt>
  </dgm:ptLst>
  <dgm:cxnLst>
    <dgm:cxn modelId="{E26F0107-895D-ED43-AB6C-0CE19DE134FE}" type="presOf" srcId="{0B6F0136-6879-DD40-BC04-478CE38B6E12}" destId="{39853B5A-0C92-9142-8604-22E5981B1D23}" srcOrd="0" destOrd="0" presId="urn:microsoft.com/office/officeart/2005/8/layout/vList2"/>
    <dgm:cxn modelId="{52A2480E-CF5A-624F-92A4-CF303B96A77D}" srcId="{CF837BB7-B71E-2542-8F7F-98186D12E763}" destId="{32F3CA54-D207-B14F-80A6-BBF55E7BC033}" srcOrd="0" destOrd="0" parTransId="{E0BA7D61-89E0-0946-B551-78E8BE9C912A}" sibTransId="{AB674D37-1B6A-6144-8D81-7FD81672AA92}"/>
    <dgm:cxn modelId="{E5B45926-3FCA-AF4B-8CD3-CAD641D42FBE}" type="presOf" srcId="{1262DD8D-9C20-8641-BBA0-D6C0CBE19BB8}" destId="{22DFABAC-42CB-FE40-A6F9-E9081E178E91}" srcOrd="0" destOrd="0" presId="urn:microsoft.com/office/officeart/2005/8/layout/vList2"/>
    <dgm:cxn modelId="{42828237-F638-7A4B-A235-854017D35C7E}" type="presOf" srcId="{32F3CA54-D207-B14F-80A6-BBF55E7BC033}" destId="{B88CC433-0881-634A-AA9A-659135A40B39}" srcOrd="0" destOrd="0" presId="urn:microsoft.com/office/officeart/2005/8/layout/vList2"/>
    <dgm:cxn modelId="{9B0B2140-5865-9945-B7D8-A6D7D8B5D75C}" type="presOf" srcId="{CF837BB7-B71E-2542-8F7F-98186D12E763}" destId="{ABD2E261-9027-6A43-A8FE-4FC50430A012}" srcOrd="0" destOrd="0" presId="urn:microsoft.com/office/officeart/2005/8/layout/vList2"/>
    <dgm:cxn modelId="{9596A448-8F6C-1844-B1D6-694FDE09D3FE}" type="presOf" srcId="{F0709B24-1B04-EF40-B74A-9FAB8CC7C092}" destId="{198299B0-B2B3-3F48-881C-2ECF750029E3}" srcOrd="0" destOrd="0" presId="urn:microsoft.com/office/officeart/2005/8/layout/vList2"/>
    <dgm:cxn modelId="{EAB26059-A9C6-364C-BA9D-47AC368C0DEC}" srcId="{F1AAFC34-5C12-7547-AD77-54E9716EDF97}" destId="{1262DD8D-9C20-8641-BBA0-D6C0CBE19BB8}" srcOrd="0" destOrd="0" parTransId="{BFBA4238-DC2E-A443-AFA9-FFAEE837A27A}" sibTransId="{AD162359-B7C7-104C-B8EE-EB852952B90D}"/>
    <dgm:cxn modelId="{2EC70576-A969-7646-AE2A-72D3129E8C4F}" srcId="{F1AAFC34-5C12-7547-AD77-54E9716EDF97}" destId="{76F677F3-7D72-104F-901B-918C8E531BA1}" srcOrd="1" destOrd="0" parTransId="{3738E545-3570-5346-B330-CFEEAA825A24}" sibTransId="{BAD7C9A7-ADE4-0943-8D36-7A02639668B0}"/>
    <dgm:cxn modelId="{41DFF279-0153-124D-ACE5-3668C66C695A}" srcId="{81E5FFD9-47B9-1F4D-94CE-A7753E866373}" destId="{F0709B24-1B04-EF40-B74A-9FAB8CC7C092}" srcOrd="0" destOrd="0" parTransId="{9F1E9D52-3D64-BD44-9CBC-81A119F808C6}" sibTransId="{36A5FEA2-372F-924F-82D5-7F4103370CB2}"/>
    <dgm:cxn modelId="{1320DF7C-EFDF-D840-A43A-373C322D976D}" srcId="{CF837BB7-B71E-2542-8F7F-98186D12E763}" destId="{A66E6216-AAA4-A649-8398-0E974B96B2D5}" srcOrd="4" destOrd="0" parTransId="{DAAC81E7-7C0D-A34E-A186-B0FD88297680}" sibTransId="{75265B11-3B98-644B-883E-27BDB3429B11}"/>
    <dgm:cxn modelId="{6EDDC883-BF20-E346-8B26-4DDDE0009483}" type="presOf" srcId="{81E5FFD9-47B9-1F4D-94CE-A7753E866373}" destId="{233DCDE8-2668-FD44-A044-286FCE4F66D2}" srcOrd="0" destOrd="0" presId="urn:microsoft.com/office/officeart/2005/8/layout/vList2"/>
    <dgm:cxn modelId="{D72B278C-2099-3246-BF70-15101245C22D}" type="presOf" srcId="{3F505B33-085B-9F43-92EB-0BB0CD7E0D42}" destId="{B88CC433-0881-634A-AA9A-659135A40B39}" srcOrd="0" destOrd="2" presId="urn:microsoft.com/office/officeart/2005/8/layout/vList2"/>
    <dgm:cxn modelId="{A6CA36A0-7328-B44E-8CA7-56BDC70AD1B0}" srcId="{CF837BB7-B71E-2542-8F7F-98186D12E763}" destId="{748F080D-E671-2D40-B4CD-0B9A0D486246}" srcOrd="3" destOrd="0" parTransId="{B2B02F87-CA84-4849-A519-E7CBB697F5AC}" sibTransId="{70354B0B-F31B-A149-B8AD-6D60AF5914CD}"/>
    <dgm:cxn modelId="{646250A0-2A20-F149-A225-545ADF92B5CF}" type="presOf" srcId="{76F677F3-7D72-104F-901B-918C8E531BA1}" destId="{22DFABAC-42CB-FE40-A6F9-E9081E178E91}" srcOrd="0" destOrd="1" presId="urn:microsoft.com/office/officeart/2005/8/layout/vList2"/>
    <dgm:cxn modelId="{C5CFB8AE-AF68-5F44-B16D-DD87D5D42712}" srcId="{F0709B24-1B04-EF40-B74A-9FAB8CC7C092}" destId="{0B6F0136-6879-DD40-BC04-478CE38B6E12}" srcOrd="0" destOrd="0" parTransId="{81314DA4-B348-7545-800F-8F6D28F9F831}" sibTransId="{96D61FC5-1039-744F-9EF4-8A168C285468}"/>
    <dgm:cxn modelId="{F41B87AF-F70E-854A-BC74-73A104A207C1}" srcId="{81E5FFD9-47B9-1F4D-94CE-A7753E866373}" destId="{CF837BB7-B71E-2542-8F7F-98186D12E763}" srcOrd="1" destOrd="0" parTransId="{9F62378E-DAFA-BE4A-8514-648FACC39004}" sibTransId="{6EC815CC-E121-CE4C-983B-09C36460EC1A}"/>
    <dgm:cxn modelId="{A2606BB2-D9EA-8B4E-A434-0281864D311E}" srcId="{CF837BB7-B71E-2542-8F7F-98186D12E763}" destId="{3F505B33-085B-9F43-92EB-0BB0CD7E0D42}" srcOrd="2" destOrd="0" parTransId="{4DF1024B-C9E8-AB4C-A20D-DAED88DF37A7}" sibTransId="{0B9DAD09-DFDC-B640-A2FD-808B1E5B98FF}"/>
    <dgm:cxn modelId="{07FD1ED1-2A1C-3B44-A577-5D01A35510EF}" srcId="{81E5FFD9-47B9-1F4D-94CE-A7753E866373}" destId="{F1AAFC34-5C12-7547-AD77-54E9716EDF97}" srcOrd="2" destOrd="0" parTransId="{214AFB54-F1C5-B14F-8696-6835531239A2}" sibTransId="{67420535-1BE6-F74D-B2EC-4BF8C05D04A2}"/>
    <dgm:cxn modelId="{96F665E2-E01D-3E4C-B89E-236AAE5FDDBF}" type="presOf" srcId="{A66E6216-AAA4-A649-8398-0E974B96B2D5}" destId="{B88CC433-0881-634A-AA9A-659135A40B39}" srcOrd="0" destOrd="4" presId="urn:microsoft.com/office/officeart/2005/8/layout/vList2"/>
    <dgm:cxn modelId="{027008E4-1EC5-A244-A199-CBED74E91318}" type="presOf" srcId="{06F6E4E6-2E1D-A44A-98E9-84459814A013}" destId="{B88CC433-0881-634A-AA9A-659135A40B39}" srcOrd="0" destOrd="1" presId="urn:microsoft.com/office/officeart/2005/8/layout/vList2"/>
    <dgm:cxn modelId="{C58596EC-CE23-B848-962C-6F306AFE7E85}" type="presOf" srcId="{F1AAFC34-5C12-7547-AD77-54E9716EDF97}" destId="{FB627356-6C29-724F-B025-718264648997}" srcOrd="0" destOrd="0" presId="urn:microsoft.com/office/officeart/2005/8/layout/vList2"/>
    <dgm:cxn modelId="{D41BCDF1-6788-AC46-9943-5FB75F2DF34F}" srcId="{CF837BB7-B71E-2542-8F7F-98186D12E763}" destId="{06F6E4E6-2E1D-A44A-98E9-84459814A013}" srcOrd="1" destOrd="0" parTransId="{C9BEAC7B-CDDD-CA43-9AB0-66FD25C534DA}" sibTransId="{E0449BD6-59AB-6C4D-99E7-A953B14BA1AB}"/>
    <dgm:cxn modelId="{A8B936F7-A8E6-1F42-AB00-C8B62BE02DB0}" type="presOf" srcId="{748F080D-E671-2D40-B4CD-0B9A0D486246}" destId="{B88CC433-0881-634A-AA9A-659135A40B39}" srcOrd="0" destOrd="3" presId="urn:microsoft.com/office/officeart/2005/8/layout/vList2"/>
    <dgm:cxn modelId="{A67DB467-CF16-9F46-A9F4-8F90EAF0B4A5}" type="presParOf" srcId="{233DCDE8-2668-FD44-A044-286FCE4F66D2}" destId="{198299B0-B2B3-3F48-881C-2ECF750029E3}" srcOrd="0" destOrd="0" presId="urn:microsoft.com/office/officeart/2005/8/layout/vList2"/>
    <dgm:cxn modelId="{640D2E6B-1DA2-D443-88CF-CED226F97D00}" type="presParOf" srcId="{233DCDE8-2668-FD44-A044-286FCE4F66D2}" destId="{39853B5A-0C92-9142-8604-22E5981B1D23}" srcOrd="1" destOrd="0" presId="urn:microsoft.com/office/officeart/2005/8/layout/vList2"/>
    <dgm:cxn modelId="{BE465546-6BE6-A343-B724-5FADC458D5CA}" type="presParOf" srcId="{233DCDE8-2668-FD44-A044-286FCE4F66D2}" destId="{ABD2E261-9027-6A43-A8FE-4FC50430A012}" srcOrd="2" destOrd="0" presId="urn:microsoft.com/office/officeart/2005/8/layout/vList2"/>
    <dgm:cxn modelId="{EBAA7B98-1828-CD48-8D91-745CA8CDB566}" type="presParOf" srcId="{233DCDE8-2668-FD44-A044-286FCE4F66D2}" destId="{B88CC433-0881-634A-AA9A-659135A40B39}" srcOrd="3" destOrd="0" presId="urn:microsoft.com/office/officeart/2005/8/layout/vList2"/>
    <dgm:cxn modelId="{0DE36C90-5A56-5045-BE57-FD9EDC6046DB}" type="presParOf" srcId="{233DCDE8-2668-FD44-A044-286FCE4F66D2}" destId="{FB627356-6C29-724F-B025-718264648997}" srcOrd="4" destOrd="0" presId="urn:microsoft.com/office/officeart/2005/8/layout/vList2"/>
    <dgm:cxn modelId="{1F5FCD86-6B5C-BF49-B84D-D8B73F36CAAF}" type="presParOf" srcId="{233DCDE8-2668-FD44-A044-286FCE4F66D2}" destId="{22DFABAC-42CB-FE40-A6F9-E9081E178E91}" srcOrd="5"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F904322-39EC-6042-9F9D-01A70AD35C61}"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66F9BAB8-8F0B-7641-96F0-8BF3668DC9F9}">
      <dgm:prSet phldrT="[Text]" custT="1"/>
      <dgm:spPr>
        <a:solidFill>
          <a:schemeClr val="accent5">
            <a:lumMod val="75000"/>
          </a:schemeClr>
        </a:solidFill>
        <a:ln>
          <a:solidFill>
            <a:schemeClr val="accent5">
              <a:lumMod val="75000"/>
            </a:schemeClr>
          </a:solidFill>
        </a:ln>
      </dgm:spPr>
      <dgm:t>
        <a:bodyPr/>
        <a:lstStyle/>
        <a:p>
          <a:r>
            <a:rPr lang="en-US" sz="1800" b="0" dirty="0">
              <a:solidFill>
                <a:schemeClr val="tx1"/>
              </a:solidFill>
            </a:rPr>
            <a:t>Mutually exclusive roles</a:t>
          </a:r>
        </a:p>
      </dgm:t>
    </dgm:pt>
    <dgm:pt modelId="{4971D6A8-308C-4148-B301-F525B4BDC91D}" type="parTrans" cxnId="{5693443D-8166-D449-9828-65B8FFBF7E18}">
      <dgm:prSet/>
      <dgm:spPr/>
      <dgm:t>
        <a:bodyPr/>
        <a:lstStyle/>
        <a:p>
          <a:endParaRPr lang="en-US"/>
        </a:p>
      </dgm:t>
    </dgm:pt>
    <dgm:pt modelId="{D50744AE-DD47-D14F-99DA-D0AF565D27A6}" type="sibTrans" cxnId="{5693443D-8166-D449-9828-65B8FFBF7E18}">
      <dgm:prSet/>
      <dgm:spPr/>
      <dgm:t>
        <a:bodyPr/>
        <a:lstStyle/>
        <a:p>
          <a:endParaRPr lang="en-US"/>
        </a:p>
      </dgm:t>
    </dgm:pt>
    <dgm:pt modelId="{A15B77F0-62BA-3C4B-A5FB-EFD8E47D2F74}">
      <dgm:prSet/>
      <dgm:spPr>
        <a:solidFill>
          <a:schemeClr val="accent5">
            <a:lumMod val="40000"/>
            <a:lumOff val="60000"/>
            <a:alpha val="90000"/>
          </a:schemeClr>
        </a:solidFill>
        <a:ln>
          <a:solidFill>
            <a:schemeClr val="accent5">
              <a:lumMod val="75000"/>
            </a:schemeClr>
          </a:solidFill>
        </a:ln>
      </dgm:spPr>
      <dgm:t>
        <a:bodyPr/>
        <a:lstStyle/>
        <a:p>
          <a:r>
            <a:rPr lang="en-US" b="0" dirty="0">
              <a:latin typeface="+mj-lt"/>
            </a:rPr>
            <a:t>A user can only be assigned to one role in the set (either during a session or statically)</a:t>
          </a:r>
        </a:p>
      </dgm:t>
    </dgm:pt>
    <dgm:pt modelId="{58A01062-36FA-574B-A934-B24773714BF5}" type="parTrans" cxnId="{83C4E248-1AE0-0F44-BF68-361BBB754082}">
      <dgm:prSet/>
      <dgm:spPr/>
      <dgm:t>
        <a:bodyPr/>
        <a:lstStyle/>
        <a:p>
          <a:endParaRPr lang="en-US"/>
        </a:p>
      </dgm:t>
    </dgm:pt>
    <dgm:pt modelId="{28B41BB9-15FB-844A-B134-E60F10923B79}" type="sibTrans" cxnId="{83C4E248-1AE0-0F44-BF68-361BBB754082}">
      <dgm:prSet/>
      <dgm:spPr/>
      <dgm:t>
        <a:bodyPr/>
        <a:lstStyle/>
        <a:p>
          <a:endParaRPr lang="en-US"/>
        </a:p>
      </dgm:t>
    </dgm:pt>
    <dgm:pt modelId="{80F96D22-4E7E-3341-A7D8-B487468A9175}">
      <dgm:prSet/>
      <dgm:spPr>
        <a:solidFill>
          <a:schemeClr val="accent5">
            <a:lumMod val="40000"/>
            <a:lumOff val="60000"/>
            <a:alpha val="90000"/>
          </a:schemeClr>
        </a:solidFill>
        <a:ln>
          <a:solidFill>
            <a:schemeClr val="accent5">
              <a:lumMod val="75000"/>
            </a:schemeClr>
          </a:solidFill>
        </a:ln>
      </dgm:spPr>
      <dgm:t>
        <a:bodyPr/>
        <a:lstStyle/>
        <a:p>
          <a:r>
            <a:rPr lang="en-US" b="0" dirty="0">
              <a:latin typeface="+mj-lt"/>
            </a:rPr>
            <a:t>Any permission (access right) can be granted to only one role in the set</a:t>
          </a:r>
        </a:p>
      </dgm:t>
    </dgm:pt>
    <dgm:pt modelId="{D5B9D770-FF28-F94C-898F-E01487A668D3}" type="parTrans" cxnId="{98F54B1A-199D-C241-921C-6F76A0A4F4BE}">
      <dgm:prSet/>
      <dgm:spPr/>
      <dgm:t>
        <a:bodyPr/>
        <a:lstStyle/>
        <a:p>
          <a:endParaRPr lang="en-US"/>
        </a:p>
      </dgm:t>
    </dgm:pt>
    <dgm:pt modelId="{E7868F60-A5B8-3146-81A6-6D8A0DF95A2D}" type="sibTrans" cxnId="{98F54B1A-199D-C241-921C-6F76A0A4F4BE}">
      <dgm:prSet/>
      <dgm:spPr/>
      <dgm:t>
        <a:bodyPr/>
        <a:lstStyle/>
        <a:p>
          <a:endParaRPr lang="en-US"/>
        </a:p>
      </dgm:t>
    </dgm:pt>
    <dgm:pt modelId="{C0509ACD-9986-9049-ADCB-547C11F91FBE}">
      <dgm:prSet custT="1"/>
      <dgm:spPr>
        <a:solidFill>
          <a:schemeClr val="accent1"/>
        </a:solidFill>
      </dgm:spPr>
      <dgm:t>
        <a:bodyPr/>
        <a:lstStyle/>
        <a:p>
          <a:r>
            <a:rPr lang="en-US" sz="1800" b="1" dirty="0">
              <a:solidFill>
                <a:schemeClr val="tx1"/>
              </a:solidFill>
            </a:rPr>
            <a:t>Cardinality</a:t>
          </a:r>
        </a:p>
      </dgm:t>
    </dgm:pt>
    <dgm:pt modelId="{E379AEC4-4AAC-D743-8673-0B767F06A143}" type="parTrans" cxnId="{49CE8D12-7A4C-334C-B86D-9F9BBD34322A}">
      <dgm:prSet/>
      <dgm:spPr/>
      <dgm:t>
        <a:bodyPr/>
        <a:lstStyle/>
        <a:p>
          <a:endParaRPr lang="en-US"/>
        </a:p>
      </dgm:t>
    </dgm:pt>
    <dgm:pt modelId="{542E846E-AB1F-3B44-B3FE-741187EBBAB5}" type="sibTrans" cxnId="{49CE8D12-7A4C-334C-B86D-9F9BBD34322A}">
      <dgm:prSet/>
      <dgm:spPr/>
      <dgm:t>
        <a:bodyPr/>
        <a:lstStyle/>
        <a:p>
          <a:endParaRPr lang="en-US"/>
        </a:p>
      </dgm:t>
    </dgm:pt>
    <dgm:pt modelId="{823A41DA-598C-B741-82AA-2ABD13A8CFDB}">
      <dgm:prSet/>
      <dgm:spPr/>
      <dgm:t>
        <a:bodyPr/>
        <a:lstStyle/>
        <a:p>
          <a:r>
            <a:rPr lang="en-US" b="0" dirty="0">
              <a:latin typeface="+mj-lt"/>
            </a:rPr>
            <a:t>Setting a maximum number with respect to roles</a:t>
          </a:r>
        </a:p>
      </dgm:t>
    </dgm:pt>
    <dgm:pt modelId="{E3237A07-1AAF-1D40-A58B-817FC572F1C6}" type="parTrans" cxnId="{6B0C1793-E128-C141-9CED-6800B56367A1}">
      <dgm:prSet/>
      <dgm:spPr/>
      <dgm:t>
        <a:bodyPr/>
        <a:lstStyle/>
        <a:p>
          <a:endParaRPr lang="en-US"/>
        </a:p>
      </dgm:t>
    </dgm:pt>
    <dgm:pt modelId="{147E531A-DBD3-E54A-A8D8-50FB50691D13}" type="sibTrans" cxnId="{6B0C1793-E128-C141-9CED-6800B56367A1}">
      <dgm:prSet/>
      <dgm:spPr/>
      <dgm:t>
        <a:bodyPr/>
        <a:lstStyle/>
        <a:p>
          <a:endParaRPr lang="en-US"/>
        </a:p>
      </dgm:t>
    </dgm:pt>
    <dgm:pt modelId="{AF09F7CA-85BE-1347-BF0F-003075D836F4}">
      <dgm:prSet custT="1"/>
      <dgm:spPr>
        <a:solidFill>
          <a:schemeClr val="accent3">
            <a:lumMod val="75000"/>
          </a:schemeClr>
        </a:solidFill>
        <a:ln>
          <a:solidFill>
            <a:schemeClr val="accent3">
              <a:lumMod val="75000"/>
            </a:schemeClr>
          </a:solidFill>
        </a:ln>
      </dgm:spPr>
      <dgm:t>
        <a:bodyPr/>
        <a:lstStyle/>
        <a:p>
          <a:r>
            <a:rPr lang="en-US" sz="1800" b="1" dirty="0">
              <a:solidFill>
                <a:schemeClr val="tx1"/>
              </a:solidFill>
            </a:rPr>
            <a:t>Prerequisite roles</a:t>
          </a:r>
        </a:p>
      </dgm:t>
    </dgm:pt>
    <dgm:pt modelId="{466F1949-9272-E24A-96DC-1F7131F2635E}" type="parTrans" cxnId="{04E48F82-E70D-2E47-8F4E-80E7B46EA2D6}">
      <dgm:prSet/>
      <dgm:spPr/>
      <dgm:t>
        <a:bodyPr/>
        <a:lstStyle/>
        <a:p>
          <a:endParaRPr lang="en-US"/>
        </a:p>
      </dgm:t>
    </dgm:pt>
    <dgm:pt modelId="{8C856208-87AD-4B49-8EED-0AE756830871}" type="sibTrans" cxnId="{04E48F82-E70D-2E47-8F4E-80E7B46EA2D6}">
      <dgm:prSet/>
      <dgm:spPr/>
      <dgm:t>
        <a:bodyPr/>
        <a:lstStyle/>
        <a:p>
          <a:endParaRPr lang="en-US"/>
        </a:p>
      </dgm:t>
    </dgm:pt>
    <dgm:pt modelId="{A35755F7-C086-624F-A232-56FBBCBC1040}">
      <dgm:prSet/>
      <dgm:spPr>
        <a:solidFill>
          <a:schemeClr val="accent3">
            <a:lumMod val="40000"/>
            <a:lumOff val="60000"/>
            <a:alpha val="90000"/>
          </a:schemeClr>
        </a:solidFill>
        <a:ln>
          <a:solidFill>
            <a:schemeClr val="accent3">
              <a:lumMod val="75000"/>
              <a:alpha val="90000"/>
            </a:schemeClr>
          </a:solidFill>
        </a:ln>
      </dgm:spPr>
      <dgm:t>
        <a:bodyPr/>
        <a:lstStyle/>
        <a:p>
          <a:r>
            <a:rPr lang="en-US" b="0" dirty="0">
              <a:latin typeface="+mj-lt"/>
            </a:rPr>
            <a:t>Dictates that a user can only be assigned to a particular role if it is already assigned to some other specified role</a:t>
          </a:r>
        </a:p>
      </dgm:t>
    </dgm:pt>
    <dgm:pt modelId="{179FFDAC-23EA-0548-9A1F-4850B08F435B}" type="parTrans" cxnId="{41EE83F9-34E1-E847-BD65-F5FB5B5E97D4}">
      <dgm:prSet/>
      <dgm:spPr/>
      <dgm:t>
        <a:bodyPr/>
        <a:lstStyle/>
        <a:p>
          <a:endParaRPr lang="en-US"/>
        </a:p>
      </dgm:t>
    </dgm:pt>
    <dgm:pt modelId="{D2DBA166-0F3E-6E4B-BFA7-30F72D19BC17}" type="sibTrans" cxnId="{41EE83F9-34E1-E847-BD65-F5FB5B5E97D4}">
      <dgm:prSet/>
      <dgm:spPr/>
      <dgm:t>
        <a:bodyPr/>
        <a:lstStyle/>
        <a:p>
          <a:endParaRPr lang="en-US"/>
        </a:p>
      </dgm:t>
    </dgm:pt>
    <dgm:pt modelId="{EDF5F04F-B34B-A74A-8353-72114DD4C7D6}" type="pres">
      <dgm:prSet presAssocID="{0F904322-39EC-6042-9F9D-01A70AD35C61}" presName="Name0" presStyleCnt="0">
        <dgm:presLayoutVars>
          <dgm:dir/>
          <dgm:animLvl val="lvl"/>
          <dgm:resizeHandles val="exact"/>
        </dgm:presLayoutVars>
      </dgm:prSet>
      <dgm:spPr/>
    </dgm:pt>
    <dgm:pt modelId="{B05B39D2-6CBC-224B-B9C0-C2772A9E985D}" type="pres">
      <dgm:prSet presAssocID="{66F9BAB8-8F0B-7641-96F0-8BF3668DC9F9}" presName="composite" presStyleCnt="0"/>
      <dgm:spPr/>
    </dgm:pt>
    <dgm:pt modelId="{B32932B0-E54B-8049-A28C-856DF35A5224}" type="pres">
      <dgm:prSet presAssocID="{66F9BAB8-8F0B-7641-96F0-8BF3668DC9F9}" presName="parTx" presStyleLbl="alignNode1" presStyleIdx="0" presStyleCnt="3">
        <dgm:presLayoutVars>
          <dgm:chMax val="0"/>
          <dgm:chPref val="0"/>
          <dgm:bulletEnabled val="1"/>
        </dgm:presLayoutVars>
      </dgm:prSet>
      <dgm:spPr/>
    </dgm:pt>
    <dgm:pt modelId="{B3DA0312-6C14-794F-9450-42306B982A54}" type="pres">
      <dgm:prSet presAssocID="{66F9BAB8-8F0B-7641-96F0-8BF3668DC9F9}" presName="desTx" presStyleLbl="alignAccFollowNode1" presStyleIdx="0" presStyleCnt="3">
        <dgm:presLayoutVars>
          <dgm:bulletEnabled val="1"/>
        </dgm:presLayoutVars>
      </dgm:prSet>
      <dgm:spPr/>
    </dgm:pt>
    <dgm:pt modelId="{1B01D581-A8DD-E441-9889-18C8844DB963}" type="pres">
      <dgm:prSet presAssocID="{D50744AE-DD47-D14F-99DA-D0AF565D27A6}" presName="space" presStyleCnt="0"/>
      <dgm:spPr/>
    </dgm:pt>
    <dgm:pt modelId="{B9C4630A-6316-7F4E-B513-A39EB95FC725}" type="pres">
      <dgm:prSet presAssocID="{C0509ACD-9986-9049-ADCB-547C11F91FBE}" presName="composite" presStyleCnt="0"/>
      <dgm:spPr/>
    </dgm:pt>
    <dgm:pt modelId="{B4833B63-7C23-0748-AB00-48522DF48DC1}" type="pres">
      <dgm:prSet presAssocID="{C0509ACD-9986-9049-ADCB-547C11F91FBE}" presName="parTx" presStyleLbl="alignNode1" presStyleIdx="1" presStyleCnt="3">
        <dgm:presLayoutVars>
          <dgm:chMax val="0"/>
          <dgm:chPref val="0"/>
          <dgm:bulletEnabled val="1"/>
        </dgm:presLayoutVars>
      </dgm:prSet>
      <dgm:spPr/>
    </dgm:pt>
    <dgm:pt modelId="{3CA83575-2825-064D-9714-91CB3865778F}" type="pres">
      <dgm:prSet presAssocID="{C0509ACD-9986-9049-ADCB-547C11F91FBE}" presName="desTx" presStyleLbl="alignAccFollowNode1" presStyleIdx="1" presStyleCnt="3">
        <dgm:presLayoutVars>
          <dgm:bulletEnabled val="1"/>
        </dgm:presLayoutVars>
      </dgm:prSet>
      <dgm:spPr/>
    </dgm:pt>
    <dgm:pt modelId="{0D91590A-1F36-554E-A593-C3553CDD10D5}" type="pres">
      <dgm:prSet presAssocID="{542E846E-AB1F-3B44-B3FE-741187EBBAB5}" presName="space" presStyleCnt="0"/>
      <dgm:spPr/>
    </dgm:pt>
    <dgm:pt modelId="{4088F2B7-249C-C04C-A189-BC60A8AC04EF}" type="pres">
      <dgm:prSet presAssocID="{AF09F7CA-85BE-1347-BF0F-003075D836F4}" presName="composite" presStyleCnt="0"/>
      <dgm:spPr/>
    </dgm:pt>
    <dgm:pt modelId="{EC74B479-C31F-244B-B181-62591C6D9078}" type="pres">
      <dgm:prSet presAssocID="{AF09F7CA-85BE-1347-BF0F-003075D836F4}" presName="parTx" presStyleLbl="alignNode1" presStyleIdx="2" presStyleCnt="3">
        <dgm:presLayoutVars>
          <dgm:chMax val="0"/>
          <dgm:chPref val="0"/>
          <dgm:bulletEnabled val="1"/>
        </dgm:presLayoutVars>
      </dgm:prSet>
      <dgm:spPr/>
    </dgm:pt>
    <dgm:pt modelId="{E058C3CE-5347-004C-9E78-C1CAA6CCCCF7}" type="pres">
      <dgm:prSet presAssocID="{AF09F7CA-85BE-1347-BF0F-003075D836F4}" presName="desTx" presStyleLbl="alignAccFollowNode1" presStyleIdx="2" presStyleCnt="3">
        <dgm:presLayoutVars>
          <dgm:bulletEnabled val="1"/>
        </dgm:presLayoutVars>
      </dgm:prSet>
      <dgm:spPr/>
    </dgm:pt>
  </dgm:ptLst>
  <dgm:cxnLst>
    <dgm:cxn modelId="{A6C74002-18AB-6A4F-820C-AA08092503A1}" type="presOf" srcId="{80F96D22-4E7E-3341-A7D8-B487468A9175}" destId="{B3DA0312-6C14-794F-9450-42306B982A54}" srcOrd="0" destOrd="1" presId="urn:microsoft.com/office/officeart/2005/8/layout/hList1"/>
    <dgm:cxn modelId="{49CE8D12-7A4C-334C-B86D-9F9BBD34322A}" srcId="{0F904322-39EC-6042-9F9D-01A70AD35C61}" destId="{C0509ACD-9986-9049-ADCB-547C11F91FBE}" srcOrd="1" destOrd="0" parTransId="{E379AEC4-4AAC-D743-8673-0B767F06A143}" sibTransId="{542E846E-AB1F-3B44-B3FE-741187EBBAB5}"/>
    <dgm:cxn modelId="{98F54B1A-199D-C241-921C-6F76A0A4F4BE}" srcId="{66F9BAB8-8F0B-7641-96F0-8BF3668DC9F9}" destId="{80F96D22-4E7E-3341-A7D8-B487468A9175}" srcOrd="1" destOrd="0" parTransId="{D5B9D770-FF28-F94C-898F-E01487A668D3}" sibTransId="{E7868F60-A5B8-3146-81A6-6D8A0DF95A2D}"/>
    <dgm:cxn modelId="{DBC68239-FC45-9947-9747-91D6CAD5FC8C}" type="presOf" srcId="{0F904322-39EC-6042-9F9D-01A70AD35C61}" destId="{EDF5F04F-B34B-A74A-8353-72114DD4C7D6}" srcOrd="0" destOrd="0" presId="urn:microsoft.com/office/officeart/2005/8/layout/hList1"/>
    <dgm:cxn modelId="{5693443D-8166-D449-9828-65B8FFBF7E18}" srcId="{0F904322-39EC-6042-9F9D-01A70AD35C61}" destId="{66F9BAB8-8F0B-7641-96F0-8BF3668DC9F9}" srcOrd="0" destOrd="0" parTransId="{4971D6A8-308C-4148-B301-F525B4BDC91D}" sibTransId="{D50744AE-DD47-D14F-99DA-D0AF565D27A6}"/>
    <dgm:cxn modelId="{83C4E248-1AE0-0F44-BF68-361BBB754082}" srcId="{66F9BAB8-8F0B-7641-96F0-8BF3668DC9F9}" destId="{A15B77F0-62BA-3C4B-A5FB-EFD8E47D2F74}" srcOrd="0" destOrd="0" parTransId="{58A01062-36FA-574B-A934-B24773714BF5}" sibTransId="{28B41BB9-15FB-844A-B134-E60F10923B79}"/>
    <dgm:cxn modelId="{04E48F82-E70D-2E47-8F4E-80E7B46EA2D6}" srcId="{0F904322-39EC-6042-9F9D-01A70AD35C61}" destId="{AF09F7CA-85BE-1347-BF0F-003075D836F4}" srcOrd="2" destOrd="0" parTransId="{466F1949-9272-E24A-96DC-1F7131F2635E}" sibTransId="{8C856208-87AD-4B49-8EED-0AE756830871}"/>
    <dgm:cxn modelId="{16D0FD83-A774-3D46-8E44-90AF9F838E75}" type="presOf" srcId="{AF09F7CA-85BE-1347-BF0F-003075D836F4}" destId="{EC74B479-C31F-244B-B181-62591C6D9078}" srcOrd="0" destOrd="0" presId="urn:microsoft.com/office/officeart/2005/8/layout/hList1"/>
    <dgm:cxn modelId="{6B0C1793-E128-C141-9CED-6800B56367A1}" srcId="{C0509ACD-9986-9049-ADCB-547C11F91FBE}" destId="{823A41DA-598C-B741-82AA-2ABD13A8CFDB}" srcOrd="0" destOrd="0" parTransId="{E3237A07-1AAF-1D40-A58B-817FC572F1C6}" sibTransId="{147E531A-DBD3-E54A-A8D8-50FB50691D13}"/>
    <dgm:cxn modelId="{16C0B1A4-ADB3-7B40-8368-47E363A68FC1}" type="presOf" srcId="{C0509ACD-9986-9049-ADCB-547C11F91FBE}" destId="{B4833B63-7C23-0748-AB00-48522DF48DC1}" srcOrd="0" destOrd="0" presId="urn:microsoft.com/office/officeart/2005/8/layout/hList1"/>
    <dgm:cxn modelId="{59D10ACE-E807-3D41-8F32-553756812D51}" type="presOf" srcId="{A35755F7-C086-624F-A232-56FBBCBC1040}" destId="{E058C3CE-5347-004C-9E78-C1CAA6CCCCF7}" srcOrd="0" destOrd="0" presId="urn:microsoft.com/office/officeart/2005/8/layout/hList1"/>
    <dgm:cxn modelId="{2685A1D3-CDF2-434E-9950-1B5EF2A560A3}" type="presOf" srcId="{823A41DA-598C-B741-82AA-2ABD13A8CFDB}" destId="{3CA83575-2825-064D-9714-91CB3865778F}" srcOrd="0" destOrd="0" presId="urn:microsoft.com/office/officeart/2005/8/layout/hList1"/>
    <dgm:cxn modelId="{75B07FE0-7607-374B-B0E9-7E4FAAD5F038}" type="presOf" srcId="{66F9BAB8-8F0B-7641-96F0-8BF3668DC9F9}" destId="{B32932B0-E54B-8049-A28C-856DF35A5224}" srcOrd="0" destOrd="0" presId="urn:microsoft.com/office/officeart/2005/8/layout/hList1"/>
    <dgm:cxn modelId="{49857DF6-CD27-424C-9835-A1F61F2E5D13}" type="presOf" srcId="{A15B77F0-62BA-3C4B-A5FB-EFD8E47D2F74}" destId="{B3DA0312-6C14-794F-9450-42306B982A54}" srcOrd="0" destOrd="0" presId="urn:microsoft.com/office/officeart/2005/8/layout/hList1"/>
    <dgm:cxn modelId="{41EE83F9-34E1-E847-BD65-F5FB5B5E97D4}" srcId="{AF09F7CA-85BE-1347-BF0F-003075D836F4}" destId="{A35755F7-C086-624F-A232-56FBBCBC1040}" srcOrd="0" destOrd="0" parTransId="{179FFDAC-23EA-0548-9A1F-4850B08F435B}" sibTransId="{D2DBA166-0F3E-6E4B-BFA7-30F72D19BC17}"/>
    <dgm:cxn modelId="{9301B9F4-D09F-2D4B-BD18-EAEA96F330B2}" type="presParOf" srcId="{EDF5F04F-B34B-A74A-8353-72114DD4C7D6}" destId="{B05B39D2-6CBC-224B-B9C0-C2772A9E985D}" srcOrd="0" destOrd="0" presId="urn:microsoft.com/office/officeart/2005/8/layout/hList1"/>
    <dgm:cxn modelId="{42E50260-ED07-3D48-9A3B-2DB5C5E7DCA0}" type="presParOf" srcId="{B05B39D2-6CBC-224B-B9C0-C2772A9E985D}" destId="{B32932B0-E54B-8049-A28C-856DF35A5224}" srcOrd="0" destOrd="0" presId="urn:microsoft.com/office/officeart/2005/8/layout/hList1"/>
    <dgm:cxn modelId="{9F00BC32-A71D-1544-B1D0-B4B4F87CA8E1}" type="presParOf" srcId="{B05B39D2-6CBC-224B-B9C0-C2772A9E985D}" destId="{B3DA0312-6C14-794F-9450-42306B982A54}" srcOrd="1" destOrd="0" presId="urn:microsoft.com/office/officeart/2005/8/layout/hList1"/>
    <dgm:cxn modelId="{B9A0F1B2-6788-C34E-B21D-CCEDE72FD5DD}" type="presParOf" srcId="{EDF5F04F-B34B-A74A-8353-72114DD4C7D6}" destId="{1B01D581-A8DD-E441-9889-18C8844DB963}" srcOrd="1" destOrd="0" presId="urn:microsoft.com/office/officeart/2005/8/layout/hList1"/>
    <dgm:cxn modelId="{4E536594-E13C-3945-8023-0CFC220D9254}" type="presParOf" srcId="{EDF5F04F-B34B-A74A-8353-72114DD4C7D6}" destId="{B9C4630A-6316-7F4E-B513-A39EB95FC725}" srcOrd="2" destOrd="0" presId="urn:microsoft.com/office/officeart/2005/8/layout/hList1"/>
    <dgm:cxn modelId="{0FCC22E2-59E9-734A-A8E5-3031DC94C53F}" type="presParOf" srcId="{B9C4630A-6316-7F4E-B513-A39EB95FC725}" destId="{B4833B63-7C23-0748-AB00-48522DF48DC1}" srcOrd="0" destOrd="0" presId="urn:microsoft.com/office/officeart/2005/8/layout/hList1"/>
    <dgm:cxn modelId="{49FADAD8-62A9-444D-A702-44D1B893F9D6}" type="presParOf" srcId="{B9C4630A-6316-7F4E-B513-A39EB95FC725}" destId="{3CA83575-2825-064D-9714-91CB3865778F}" srcOrd="1" destOrd="0" presId="urn:microsoft.com/office/officeart/2005/8/layout/hList1"/>
    <dgm:cxn modelId="{CDDAA8A2-1E8F-7148-91D0-BA166A0AA576}" type="presParOf" srcId="{EDF5F04F-B34B-A74A-8353-72114DD4C7D6}" destId="{0D91590A-1F36-554E-A593-C3553CDD10D5}" srcOrd="3" destOrd="0" presId="urn:microsoft.com/office/officeart/2005/8/layout/hList1"/>
    <dgm:cxn modelId="{63DE86D2-75BF-F741-AA11-CE8307E7A0AF}" type="presParOf" srcId="{EDF5F04F-B34B-A74A-8353-72114DD4C7D6}" destId="{4088F2B7-249C-C04C-A189-BC60A8AC04EF}" srcOrd="4" destOrd="0" presId="urn:microsoft.com/office/officeart/2005/8/layout/hList1"/>
    <dgm:cxn modelId="{212B59B2-81E8-624A-B704-DF4E0868340A}" type="presParOf" srcId="{4088F2B7-249C-C04C-A189-BC60A8AC04EF}" destId="{EC74B479-C31F-244B-B181-62591C6D9078}" srcOrd="0" destOrd="0" presId="urn:microsoft.com/office/officeart/2005/8/layout/hList1"/>
    <dgm:cxn modelId="{4499EF79-24FF-5E45-BDC0-0393F92A39CF}" type="presParOf" srcId="{4088F2B7-249C-C04C-A189-BC60A8AC04EF}" destId="{E058C3CE-5347-004C-9E78-C1CAA6CCCCF7}"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85D1C91-6B73-D64A-B23E-04566BC3748A}" type="doc">
      <dgm:prSet loTypeId="urn:microsoft.com/office/officeart/2005/8/layout/hList6" loCatId="list" qsTypeId="urn:microsoft.com/office/officeart/2005/8/quickstyle/simple4" qsCatId="simple" csTypeId="urn:microsoft.com/office/officeart/2005/8/colors/accent1_2" csCatId="accent1" phldr="1"/>
      <dgm:spPr/>
      <dgm:t>
        <a:bodyPr/>
        <a:lstStyle/>
        <a:p>
          <a:endParaRPr lang="en-US"/>
        </a:p>
      </dgm:t>
    </dgm:pt>
    <dgm:pt modelId="{BB8A0D74-3C63-CF49-B3C5-FA471A6D594F}">
      <dgm:prSet/>
      <dgm:spPr>
        <a:solidFill>
          <a:schemeClr val="accent6"/>
        </a:solidFill>
      </dgm:spPr>
      <dgm:t>
        <a:bodyPr/>
        <a:lstStyle/>
        <a:p>
          <a:pPr rtl="0"/>
          <a:r>
            <a:rPr lang="en-US" b="0" dirty="0"/>
            <a:t>Can define authorizations that express conditions on properties of both the resource and the subject</a:t>
          </a:r>
        </a:p>
      </dgm:t>
    </dgm:pt>
    <dgm:pt modelId="{E64197CB-B392-C549-91F2-68AEFB5E867E}" type="parTrans" cxnId="{94FDF1FA-64C1-7740-A047-F289C0C42B9A}">
      <dgm:prSet/>
      <dgm:spPr/>
      <dgm:t>
        <a:bodyPr/>
        <a:lstStyle/>
        <a:p>
          <a:endParaRPr lang="en-US"/>
        </a:p>
      </dgm:t>
    </dgm:pt>
    <dgm:pt modelId="{8B3DFF98-38C6-D84C-964E-A1699ED1BD33}" type="sibTrans" cxnId="{94FDF1FA-64C1-7740-A047-F289C0C42B9A}">
      <dgm:prSet/>
      <dgm:spPr/>
      <dgm:t>
        <a:bodyPr/>
        <a:lstStyle/>
        <a:p>
          <a:endParaRPr lang="en-US"/>
        </a:p>
      </dgm:t>
    </dgm:pt>
    <dgm:pt modelId="{B0642AA6-6825-1443-BB0E-E9E172E85AF5}">
      <dgm:prSet/>
      <dgm:spPr>
        <a:solidFill>
          <a:schemeClr val="accent5">
            <a:lumMod val="75000"/>
          </a:schemeClr>
        </a:solidFill>
      </dgm:spPr>
      <dgm:t>
        <a:bodyPr/>
        <a:lstStyle/>
        <a:p>
          <a:pPr rtl="0"/>
          <a:r>
            <a:rPr lang="en-US" b="0" dirty="0"/>
            <a:t>Strength is its flexibility and expressive power</a:t>
          </a:r>
        </a:p>
      </dgm:t>
    </dgm:pt>
    <dgm:pt modelId="{D419AE9A-87B0-B940-8B52-17CFA2EA07EB}" type="parTrans" cxnId="{2A302559-F6F0-034C-B10A-9CB91D23B59F}">
      <dgm:prSet/>
      <dgm:spPr/>
      <dgm:t>
        <a:bodyPr/>
        <a:lstStyle/>
        <a:p>
          <a:endParaRPr lang="en-US"/>
        </a:p>
      </dgm:t>
    </dgm:pt>
    <dgm:pt modelId="{8FF73336-9C4E-5B4F-B7DA-AA8C87D7693A}" type="sibTrans" cxnId="{2A302559-F6F0-034C-B10A-9CB91D23B59F}">
      <dgm:prSet/>
      <dgm:spPr/>
      <dgm:t>
        <a:bodyPr/>
        <a:lstStyle/>
        <a:p>
          <a:endParaRPr lang="en-US"/>
        </a:p>
      </dgm:t>
    </dgm:pt>
    <dgm:pt modelId="{E10A8ADF-E3D7-DC4C-8004-5E13179118FF}">
      <dgm:prSet/>
      <dgm:spPr>
        <a:solidFill>
          <a:schemeClr val="accent4">
            <a:lumMod val="75000"/>
          </a:schemeClr>
        </a:solidFill>
      </dgm:spPr>
      <dgm:t>
        <a:bodyPr/>
        <a:lstStyle/>
        <a:p>
          <a:pPr rtl="0"/>
          <a:r>
            <a:rPr lang="en-US" b="0" dirty="0"/>
            <a:t>Main obstacle to its adoption in real systems has been concern about the performance impact of evaluating predicates on both resource and user properties for each access</a:t>
          </a:r>
        </a:p>
      </dgm:t>
    </dgm:pt>
    <dgm:pt modelId="{ED5B44C8-1517-DA49-B07B-DBE64EB85312}" type="parTrans" cxnId="{ACFD75EE-DA87-0445-BC0F-CD765E7D086A}">
      <dgm:prSet/>
      <dgm:spPr/>
      <dgm:t>
        <a:bodyPr/>
        <a:lstStyle/>
        <a:p>
          <a:endParaRPr lang="en-US"/>
        </a:p>
      </dgm:t>
    </dgm:pt>
    <dgm:pt modelId="{48E8EA27-9619-384C-8500-B51C867F7F78}" type="sibTrans" cxnId="{ACFD75EE-DA87-0445-BC0F-CD765E7D086A}">
      <dgm:prSet/>
      <dgm:spPr/>
      <dgm:t>
        <a:bodyPr/>
        <a:lstStyle/>
        <a:p>
          <a:endParaRPr lang="en-US"/>
        </a:p>
      </dgm:t>
    </dgm:pt>
    <dgm:pt modelId="{44CFF86E-46B1-D448-B841-BA8682E66064}">
      <dgm:prSet/>
      <dgm:spPr>
        <a:solidFill>
          <a:schemeClr val="accent3">
            <a:lumMod val="75000"/>
          </a:schemeClr>
        </a:solidFill>
      </dgm:spPr>
      <dgm:t>
        <a:bodyPr/>
        <a:lstStyle/>
        <a:p>
          <a:pPr rtl="0"/>
          <a:r>
            <a:rPr lang="en-US" b="0" dirty="0"/>
            <a:t>Web services have been pioneering technologies through the introduction of the </a:t>
          </a:r>
          <a:r>
            <a:rPr lang="en-US" b="0" dirty="0" err="1"/>
            <a:t>eXtensible</a:t>
          </a:r>
          <a:r>
            <a:rPr lang="en-US" b="0" dirty="0"/>
            <a:t> Access Control Markup Language (XAMCL)</a:t>
          </a:r>
        </a:p>
      </dgm:t>
    </dgm:pt>
    <dgm:pt modelId="{1FBA5BB4-F812-9442-BC98-350FBE0343FF}" type="parTrans" cxnId="{229F71EC-F39C-E345-AEB4-5FFE20266042}">
      <dgm:prSet/>
      <dgm:spPr/>
      <dgm:t>
        <a:bodyPr/>
        <a:lstStyle/>
        <a:p>
          <a:endParaRPr lang="en-US"/>
        </a:p>
      </dgm:t>
    </dgm:pt>
    <dgm:pt modelId="{753E6DBF-8731-4A4C-9CAF-AF8F7F5C8A81}" type="sibTrans" cxnId="{229F71EC-F39C-E345-AEB4-5FFE20266042}">
      <dgm:prSet/>
      <dgm:spPr/>
      <dgm:t>
        <a:bodyPr/>
        <a:lstStyle/>
        <a:p>
          <a:endParaRPr lang="en-US"/>
        </a:p>
      </dgm:t>
    </dgm:pt>
    <dgm:pt modelId="{DCC605DC-5C83-1F4A-A3C7-A7FAAE618A5A}">
      <dgm:prSet/>
      <dgm:spPr>
        <a:solidFill>
          <a:schemeClr val="accent1"/>
        </a:solidFill>
      </dgm:spPr>
      <dgm:t>
        <a:bodyPr/>
        <a:lstStyle/>
        <a:p>
          <a:pPr rtl="0"/>
          <a:r>
            <a:rPr lang="en-US" b="0" dirty="0"/>
            <a:t>There is considerable interest in applying the model to cloud services</a:t>
          </a:r>
        </a:p>
      </dgm:t>
    </dgm:pt>
    <dgm:pt modelId="{E0B9C2BE-3F9C-CE48-8742-A2620F9DBD76}" type="parTrans" cxnId="{F5E42370-679B-F946-ACA9-AB4D2D3EC880}">
      <dgm:prSet/>
      <dgm:spPr/>
      <dgm:t>
        <a:bodyPr/>
        <a:lstStyle/>
        <a:p>
          <a:endParaRPr lang="en-US"/>
        </a:p>
      </dgm:t>
    </dgm:pt>
    <dgm:pt modelId="{BC17340B-46A3-8B4C-8F01-E178D4F1E4FC}" type="sibTrans" cxnId="{F5E42370-679B-F946-ACA9-AB4D2D3EC880}">
      <dgm:prSet/>
      <dgm:spPr/>
      <dgm:t>
        <a:bodyPr/>
        <a:lstStyle/>
        <a:p>
          <a:endParaRPr lang="en-US"/>
        </a:p>
      </dgm:t>
    </dgm:pt>
    <dgm:pt modelId="{47B96F38-26FC-BE41-A500-F5EB450121D8}" type="pres">
      <dgm:prSet presAssocID="{485D1C91-6B73-D64A-B23E-04566BC3748A}" presName="Name0" presStyleCnt="0">
        <dgm:presLayoutVars>
          <dgm:dir/>
          <dgm:resizeHandles val="exact"/>
        </dgm:presLayoutVars>
      </dgm:prSet>
      <dgm:spPr/>
    </dgm:pt>
    <dgm:pt modelId="{B0EB2FE9-FA50-DA46-8BBC-B613515C1146}" type="pres">
      <dgm:prSet presAssocID="{BB8A0D74-3C63-CF49-B3C5-FA471A6D594F}" presName="node" presStyleLbl="node1" presStyleIdx="0" presStyleCnt="5">
        <dgm:presLayoutVars>
          <dgm:bulletEnabled val="1"/>
        </dgm:presLayoutVars>
      </dgm:prSet>
      <dgm:spPr/>
    </dgm:pt>
    <dgm:pt modelId="{AF675EEB-8531-7D49-9839-3B0F6FE46557}" type="pres">
      <dgm:prSet presAssocID="{8B3DFF98-38C6-D84C-964E-A1699ED1BD33}" presName="sibTrans" presStyleCnt="0"/>
      <dgm:spPr/>
    </dgm:pt>
    <dgm:pt modelId="{07A3739F-938E-034F-916B-9F2DC8996AD9}" type="pres">
      <dgm:prSet presAssocID="{B0642AA6-6825-1443-BB0E-E9E172E85AF5}" presName="node" presStyleLbl="node1" presStyleIdx="1" presStyleCnt="5">
        <dgm:presLayoutVars>
          <dgm:bulletEnabled val="1"/>
        </dgm:presLayoutVars>
      </dgm:prSet>
      <dgm:spPr/>
    </dgm:pt>
    <dgm:pt modelId="{E0D553D2-004C-F14D-893A-EF0B8034AF1A}" type="pres">
      <dgm:prSet presAssocID="{8FF73336-9C4E-5B4F-B7DA-AA8C87D7693A}" presName="sibTrans" presStyleCnt="0"/>
      <dgm:spPr/>
    </dgm:pt>
    <dgm:pt modelId="{86BAC080-CAC7-334F-A47F-247284CF062D}" type="pres">
      <dgm:prSet presAssocID="{E10A8ADF-E3D7-DC4C-8004-5E13179118FF}" presName="node" presStyleLbl="node1" presStyleIdx="2" presStyleCnt="5">
        <dgm:presLayoutVars>
          <dgm:bulletEnabled val="1"/>
        </dgm:presLayoutVars>
      </dgm:prSet>
      <dgm:spPr/>
    </dgm:pt>
    <dgm:pt modelId="{17664B13-4517-3E4A-A970-A0B4CE78E22E}" type="pres">
      <dgm:prSet presAssocID="{48E8EA27-9619-384C-8500-B51C867F7F78}" presName="sibTrans" presStyleCnt="0"/>
      <dgm:spPr/>
    </dgm:pt>
    <dgm:pt modelId="{7366F1B3-F41D-704B-8414-15AA9C1F35CD}" type="pres">
      <dgm:prSet presAssocID="{44CFF86E-46B1-D448-B841-BA8682E66064}" presName="node" presStyleLbl="node1" presStyleIdx="3" presStyleCnt="5">
        <dgm:presLayoutVars>
          <dgm:bulletEnabled val="1"/>
        </dgm:presLayoutVars>
      </dgm:prSet>
      <dgm:spPr/>
    </dgm:pt>
    <dgm:pt modelId="{D26B4BB2-21EB-7746-8CE0-5F8EFC9171EC}" type="pres">
      <dgm:prSet presAssocID="{753E6DBF-8731-4A4C-9CAF-AF8F7F5C8A81}" presName="sibTrans" presStyleCnt="0"/>
      <dgm:spPr/>
    </dgm:pt>
    <dgm:pt modelId="{22319A17-68EB-5042-8692-CE160831B4F6}" type="pres">
      <dgm:prSet presAssocID="{DCC605DC-5C83-1F4A-A3C7-A7FAAE618A5A}" presName="node" presStyleLbl="node1" presStyleIdx="4" presStyleCnt="5">
        <dgm:presLayoutVars>
          <dgm:bulletEnabled val="1"/>
        </dgm:presLayoutVars>
      </dgm:prSet>
      <dgm:spPr/>
    </dgm:pt>
  </dgm:ptLst>
  <dgm:cxnLst>
    <dgm:cxn modelId="{5EDB3044-B21B-DE46-9842-9EEC413F3E97}" type="presOf" srcId="{E10A8ADF-E3D7-DC4C-8004-5E13179118FF}" destId="{86BAC080-CAC7-334F-A47F-247284CF062D}" srcOrd="0" destOrd="0" presId="urn:microsoft.com/office/officeart/2005/8/layout/hList6"/>
    <dgm:cxn modelId="{EDDEE550-A1DE-0E47-8548-735C9CDF46DF}" type="presOf" srcId="{DCC605DC-5C83-1F4A-A3C7-A7FAAE618A5A}" destId="{22319A17-68EB-5042-8692-CE160831B4F6}" srcOrd="0" destOrd="0" presId="urn:microsoft.com/office/officeart/2005/8/layout/hList6"/>
    <dgm:cxn modelId="{2A302559-F6F0-034C-B10A-9CB91D23B59F}" srcId="{485D1C91-6B73-D64A-B23E-04566BC3748A}" destId="{B0642AA6-6825-1443-BB0E-E9E172E85AF5}" srcOrd="1" destOrd="0" parTransId="{D419AE9A-87B0-B940-8B52-17CFA2EA07EB}" sibTransId="{8FF73336-9C4E-5B4F-B7DA-AA8C87D7693A}"/>
    <dgm:cxn modelId="{F5E42370-679B-F946-ACA9-AB4D2D3EC880}" srcId="{485D1C91-6B73-D64A-B23E-04566BC3748A}" destId="{DCC605DC-5C83-1F4A-A3C7-A7FAAE618A5A}" srcOrd="4" destOrd="0" parTransId="{E0B9C2BE-3F9C-CE48-8742-A2620F9DBD76}" sibTransId="{BC17340B-46A3-8B4C-8F01-E178D4F1E4FC}"/>
    <dgm:cxn modelId="{8B97F8B1-8F01-D845-A91C-3130951554C9}" type="presOf" srcId="{44CFF86E-46B1-D448-B841-BA8682E66064}" destId="{7366F1B3-F41D-704B-8414-15AA9C1F35CD}" srcOrd="0" destOrd="0" presId="urn:microsoft.com/office/officeart/2005/8/layout/hList6"/>
    <dgm:cxn modelId="{229F71EC-F39C-E345-AEB4-5FFE20266042}" srcId="{485D1C91-6B73-D64A-B23E-04566BC3748A}" destId="{44CFF86E-46B1-D448-B841-BA8682E66064}" srcOrd="3" destOrd="0" parTransId="{1FBA5BB4-F812-9442-BC98-350FBE0343FF}" sibTransId="{753E6DBF-8731-4A4C-9CAF-AF8F7F5C8A81}"/>
    <dgm:cxn modelId="{ACFD75EE-DA87-0445-BC0F-CD765E7D086A}" srcId="{485D1C91-6B73-D64A-B23E-04566BC3748A}" destId="{E10A8ADF-E3D7-DC4C-8004-5E13179118FF}" srcOrd="2" destOrd="0" parTransId="{ED5B44C8-1517-DA49-B07B-DBE64EB85312}" sibTransId="{48E8EA27-9619-384C-8500-B51C867F7F78}"/>
    <dgm:cxn modelId="{9A97CEEE-EFC0-C541-9852-DBB882C374D3}" type="presOf" srcId="{485D1C91-6B73-D64A-B23E-04566BC3748A}" destId="{47B96F38-26FC-BE41-A500-F5EB450121D8}" srcOrd="0" destOrd="0" presId="urn:microsoft.com/office/officeart/2005/8/layout/hList6"/>
    <dgm:cxn modelId="{E13A3FF1-9F05-2544-BC1A-F47D14EF1423}" type="presOf" srcId="{B0642AA6-6825-1443-BB0E-E9E172E85AF5}" destId="{07A3739F-938E-034F-916B-9F2DC8996AD9}" srcOrd="0" destOrd="0" presId="urn:microsoft.com/office/officeart/2005/8/layout/hList6"/>
    <dgm:cxn modelId="{94FDF1FA-64C1-7740-A047-F289C0C42B9A}" srcId="{485D1C91-6B73-D64A-B23E-04566BC3748A}" destId="{BB8A0D74-3C63-CF49-B3C5-FA471A6D594F}" srcOrd="0" destOrd="0" parTransId="{E64197CB-B392-C549-91F2-68AEFB5E867E}" sibTransId="{8B3DFF98-38C6-D84C-964E-A1699ED1BD33}"/>
    <dgm:cxn modelId="{6D598FFD-DB60-AB4D-8894-4595F3D616FE}" type="presOf" srcId="{BB8A0D74-3C63-CF49-B3C5-FA471A6D594F}" destId="{B0EB2FE9-FA50-DA46-8BBC-B613515C1146}" srcOrd="0" destOrd="0" presId="urn:microsoft.com/office/officeart/2005/8/layout/hList6"/>
    <dgm:cxn modelId="{39E31AAF-AC02-634A-85F8-F21CE84966CF}" type="presParOf" srcId="{47B96F38-26FC-BE41-A500-F5EB450121D8}" destId="{B0EB2FE9-FA50-DA46-8BBC-B613515C1146}" srcOrd="0" destOrd="0" presId="urn:microsoft.com/office/officeart/2005/8/layout/hList6"/>
    <dgm:cxn modelId="{8B6A6950-1152-CD4D-A83E-8D38F61DC1A8}" type="presParOf" srcId="{47B96F38-26FC-BE41-A500-F5EB450121D8}" destId="{AF675EEB-8531-7D49-9839-3B0F6FE46557}" srcOrd="1" destOrd="0" presId="urn:microsoft.com/office/officeart/2005/8/layout/hList6"/>
    <dgm:cxn modelId="{8434F2F3-F14E-374D-A5B5-E3DC841734F8}" type="presParOf" srcId="{47B96F38-26FC-BE41-A500-F5EB450121D8}" destId="{07A3739F-938E-034F-916B-9F2DC8996AD9}" srcOrd="2" destOrd="0" presId="urn:microsoft.com/office/officeart/2005/8/layout/hList6"/>
    <dgm:cxn modelId="{C5969EA4-36D4-6E43-974B-83EE26C6CDA0}" type="presParOf" srcId="{47B96F38-26FC-BE41-A500-F5EB450121D8}" destId="{E0D553D2-004C-F14D-893A-EF0B8034AF1A}" srcOrd="3" destOrd="0" presId="urn:microsoft.com/office/officeart/2005/8/layout/hList6"/>
    <dgm:cxn modelId="{90B83FB7-0564-834D-BF9B-79E68AAE0775}" type="presParOf" srcId="{47B96F38-26FC-BE41-A500-F5EB450121D8}" destId="{86BAC080-CAC7-334F-A47F-247284CF062D}" srcOrd="4" destOrd="0" presId="urn:microsoft.com/office/officeart/2005/8/layout/hList6"/>
    <dgm:cxn modelId="{70D55171-9240-854D-8C9D-E73A6AC5BB23}" type="presParOf" srcId="{47B96F38-26FC-BE41-A500-F5EB450121D8}" destId="{17664B13-4517-3E4A-A970-A0B4CE78E22E}" srcOrd="5" destOrd="0" presId="urn:microsoft.com/office/officeart/2005/8/layout/hList6"/>
    <dgm:cxn modelId="{811899E0-32AE-BD4B-9360-BDBDC1B72A04}" type="presParOf" srcId="{47B96F38-26FC-BE41-A500-F5EB450121D8}" destId="{7366F1B3-F41D-704B-8414-15AA9C1F35CD}" srcOrd="6" destOrd="0" presId="urn:microsoft.com/office/officeart/2005/8/layout/hList6"/>
    <dgm:cxn modelId="{BD0C8AA1-4262-0449-853C-4617841EC968}" type="presParOf" srcId="{47B96F38-26FC-BE41-A500-F5EB450121D8}" destId="{D26B4BB2-21EB-7746-8CE0-5F8EFC9171EC}" srcOrd="7" destOrd="0" presId="urn:microsoft.com/office/officeart/2005/8/layout/hList6"/>
    <dgm:cxn modelId="{CE202DEC-DF4A-9A42-BD90-D743E6F138B0}" type="presParOf" srcId="{47B96F38-26FC-BE41-A500-F5EB450121D8}" destId="{22319A17-68EB-5042-8692-CE160831B4F6}" srcOrd="8" destOrd="0" presId="urn:microsoft.com/office/officeart/2005/8/layout/h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16C4F13-053A-284B-9FDF-CE3E60E126BD}" type="doc">
      <dgm:prSet loTypeId="urn:microsoft.com/office/officeart/2005/8/layout/chevron1" loCatId="process" qsTypeId="urn:microsoft.com/office/officeart/2005/8/quickstyle/simple4" qsCatId="simple" csTypeId="urn:microsoft.com/office/officeart/2005/8/colors/accent1_2" csCatId="accent1" phldr="1"/>
      <dgm:spPr/>
      <dgm:t>
        <a:bodyPr/>
        <a:lstStyle/>
        <a:p>
          <a:endParaRPr lang="en-US"/>
        </a:p>
      </dgm:t>
    </dgm:pt>
    <dgm:pt modelId="{E655676A-4332-534B-9DAD-FF2689493212}">
      <dgm:prSet custT="1"/>
      <dgm:spPr>
        <a:solidFill>
          <a:schemeClr val="accent3">
            <a:lumMod val="75000"/>
          </a:schemeClr>
        </a:solidFill>
      </dgm:spPr>
      <dgm:t>
        <a:bodyPr/>
        <a:lstStyle/>
        <a:p>
          <a:pPr rtl="0"/>
          <a:r>
            <a:rPr lang="en-US" sz="2400" b="1" dirty="0">
              <a:solidFill>
                <a:schemeClr val="tx1"/>
              </a:solidFill>
            </a:rPr>
            <a:t>Subject attributes</a:t>
          </a:r>
          <a:endParaRPr lang="en-US" sz="2400" dirty="0">
            <a:solidFill>
              <a:schemeClr val="tx1"/>
            </a:solidFill>
          </a:endParaRPr>
        </a:p>
      </dgm:t>
    </dgm:pt>
    <dgm:pt modelId="{D9DAE0DD-1DB2-744F-AEA5-90962B0531E5}" type="parTrans" cxnId="{3CAD7F49-809E-E942-9842-978CDEEE0BCE}">
      <dgm:prSet/>
      <dgm:spPr/>
      <dgm:t>
        <a:bodyPr/>
        <a:lstStyle/>
        <a:p>
          <a:endParaRPr lang="en-US"/>
        </a:p>
      </dgm:t>
    </dgm:pt>
    <dgm:pt modelId="{1324E16A-D187-2740-89ED-325EF869E2BF}" type="sibTrans" cxnId="{3CAD7F49-809E-E942-9842-978CDEEE0BCE}">
      <dgm:prSet/>
      <dgm:spPr/>
      <dgm:t>
        <a:bodyPr/>
        <a:lstStyle/>
        <a:p>
          <a:endParaRPr lang="en-US"/>
        </a:p>
      </dgm:t>
    </dgm:pt>
    <dgm:pt modelId="{7CD3F8EC-6D5D-DC48-88CD-56515931E5A5}">
      <dgm:prSet/>
      <dgm:spPr/>
      <dgm:t>
        <a:bodyPr/>
        <a:lstStyle/>
        <a:p>
          <a:pPr rtl="0">
            <a:spcBef>
              <a:spcPts val="0"/>
            </a:spcBef>
            <a:spcAft>
              <a:spcPts val="1524"/>
            </a:spcAft>
          </a:pPr>
          <a:r>
            <a:rPr lang="en-US" dirty="0">
              <a:latin typeface="+mj-lt"/>
            </a:rPr>
            <a:t>A subject is an active entity that causes information to flow among objects or changes the system state</a:t>
          </a:r>
        </a:p>
      </dgm:t>
    </dgm:pt>
    <dgm:pt modelId="{9D65A348-2BC1-7D46-8BD7-8BED10662D95}" type="parTrans" cxnId="{9D5AC07A-ED04-8F4E-B675-B23350824A3C}">
      <dgm:prSet/>
      <dgm:spPr/>
      <dgm:t>
        <a:bodyPr/>
        <a:lstStyle/>
        <a:p>
          <a:endParaRPr lang="en-US"/>
        </a:p>
      </dgm:t>
    </dgm:pt>
    <dgm:pt modelId="{FF1901ED-36DB-0F4A-B6D7-A6733487A324}" type="sibTrans" cxnId="{9D5AC07A-ED04-8F4E-B675-B23350824A3C}">
      <dgm:prSet/>
      <dgm:spPr/>
      <dgm:t>
        <a:bodyPr/>
        <a:lstStyle/>
        <a:p>
          <a:endParaRPr lang="en-US"/>
        </a:p>
      </dgm:t>
    </dgm:pt>
    <dgm:pt modelId="{36BE4108-004A-B644-A402-E171986A3799}">
      <dgm:prSet custT="1"/>
      <dgm:spPr/>
      <dgm:t>
        <a:bodyPr/>
        <a:lstStyle/>
        <a:p>
          <a:pPr rtl="0"/>
          <a:r>
            <a:rPr lang="en-US" sz="2400" b="1" dirty="0">
              <a:solidFill>
                <a:schemeClr val="tx1"/>
              </a:solidFill>
            </a:rPr>
            <a:t>Object attributes</a:t>
          </a:r>
        </a:p>
      </dgm:t>
    </dgm:pt>
    <dgm:pt modelId="{9356FAC8-E20F-3445-8C1D-7A619E99CBBB}" type="parTrans" cxnId="{C791061E-7E49-5A40-831B-00CB18418DFB}">
      <dgm:prSet/>
      <dgm:spPr/>
      <dgm:t>
        <a:bodyPr/>
        <a:lstStyle/>
        <a:p>
          <a:endParaRPr lang="en-US"/>
        </a:p>
      </dgm:t>
    </dgm:pt>
    <dgm:pt modelId="{1965F033-108C-2444-9A02-528A40BF64B7}" type="sibTrans" cxnId="{C791061E-7E49-5A40-831B-00CB18418DFB}">
      <dgm:prSet/>
      <dgm:spPr/>
      <dgm:t>
        <a:bodyPr/>
        <a:lstStyle/>
        <a:p>
          <a:endParaRPr lang="en-US"/>
        </a:p>
      </dgm:t>
    </dgm:pt>
    <dgm:pt modelId="{0E5C6F4C-0BE0-474B-99BC-5436AAEEC2E8}">
      <dgm:prSet/>
      <dgm:spPr/>
      <dgm:t>
        <a:bodyPr/>
        <a:lstStyle/>
        <a:p>
          <a:pPr rtl="0">
            <a:spcAft>
              <a:spcPts val="1524"/>
            </a:spcAft>
          </a:pPr>
          <a:r>
            <a:rPr lang="en-US" dirty="0">
              <a:latin typeface="+mj-lt"/>
              <a:cs typeface="Palatino Linotype (Body)"/>
            </a:rPr>
            <a:t>An object (or resource) is a passive information system-related entity containing or receiving information</a:t>
          </a:r>
        </a:p>
      </dgm:t>
    </dgm:pt>
    <dgm:pt modelId="{586FA414-4E78-CE4D-9AD5-F6759905C7EF}" type="parTrans" cxnId="{3AC844BC-1FD8-F447-9953-DE961E69F613}">
      <dgm:prSet/>
      <dgm:spPr/>
      <dgm:t>
        <a:bodyPr/>
        <a:lstStyle/>
        <a:p>
          <a:endParaRPr lang="en-US"/>
        </a:p>
      </dgm:t>
    </dgm:pt>
    <dgm:pt modelId="{4BEF6CFC-F341-7349-A038-96CFFF4E8957}" type="sibTrans" cxnId="{3AC844BC-1FD8-F447-9953-DE961E69F613}">
      <dgm:prSet/>
      <dgm:spPr/>
      <dgm:t>
        <a:bodyPr/>
        <a:lstStyle/>
        <a:p>
          <a:endParaRPr lang="en-US"/>
        </a:p>
      </dgm:t>
    </dgm:pt>
    <dgm:pt modelId="{6897BF8E-6C2F-B641-BF47-07721A47AA7E}">
      <dgm:prSet custT="1"/>
      <dgm:spPr>
        <a:solidFill>
          <a:schemeClr val="accent5">
            <a:lumMod val="75000"/>
          </a:schemeClr>
        </a:solidFill>
      </dgm:spPr>
      <dgm:t>
        <a:bodyPr/>
        <a:lstStyle/>
        <a:p>
          <a:pPr rtl="0"/>
          <a:r>
            <a:rPr lang="en-US" sz="2400" b="1" dirty="0">
              <a:solidFill>
                <a:schemeClr val="tx1"/>
              </a:solidFill>
            </a:rPr>
            <a:t>Environment attributes</a:t>
          </a:r>
        </a:p>
      </dgm:t>
    </dgm:pt>
    <dgm:pt modelId="{16AB04A8-AEF4-9A47-8B15-99818D9FB321}" type="parTrans" cxnId="{06FCAD0C-86ED-C341-8A74-4C4D807B7E9A}">
      <dgm:prSet/>
      <dgm:spPr/>
      <dgm:t>
        <a:bodyPr/>
        <a:lstStyle/>
        <a:p>
          <a:endParaRPr lang="en-US"/>
        </a:p>
      </dgm:t>
    </dgm:pt>
    <dgm:pt modelId="{573607DB-45F4-1748-90D6-A2C927448F8B}" type="sibTrans" cxnId="{06FCAD0C-86ED-C341-8A74-4C4D807B7E9A}">
      <dgm:prSet/>
      <dgm:spPr/>
      <dgm:t>
        <a:bodyPr/>
        <a:lstStyle/>
        <a:p>
          <a:endParaRPr lang="en-US"/>
        </a:p>
      </dgm:t>
    </dgm:pt>
    <dgm:pt modelId="{B451C9AF-C216-314E-9130-023EBF74715D}">
      <dgm:prSet/>
      <dgm:spPr/>
      <dgm:t>
        <a:bodyPr/>
        <a:lstStyle/>
        <a:p>
          <a:pPr rtl="0">
            <a:spcAft>
              <a:spcPct val="15000"/>
            </a:spcAft>
          </a:pPr>
          <a:r>
            <a:rPr lang="en-US" b="0" dirty="0">
              <a:latin typeface="+mj-lt"/>
            </a:rPr>
            <a:t>Describe the operational, technical, and even situational environment or context in which the information access occurs</a:t>
          </a:r>
        </a:p>
      </dgm:t>
    </dgm:pt>
    <dgm:pt modelId="{F6F7C3A5-159E-BE49-8EEE-12C8FEBC5D02}" type="parTrans" cxnId="{D8C7E0E5-2C9C-D647-99E2-B110A2E0864F}">
      <dgm:prSet/>
      <dgm:spPr/>
      <dgm:t>
        <a:bodyPr/>
        <a:lstStyle/>
        <a:p>
          <a:endParaRPr lang="en-US"/>
        </a:p>
      </dgm:t>
    </dgm:pt>
    <dgm:pt modelId="{EE0976A0-4120-1949-9EE7-A90EB60764AD}" type="sibTrans" cxnId="{D8C7E0E5-2C9C-D647-99E2-B110A2E0864F}">
      <dgm:prSet/>
      <dgm:spPr/>
      <dgm:t>
        <a:bodyPr/>
        <a:lstStyle/>
        <a:p>
          <a:endParaRPr lang="en-US"/>
        </a:p>
      </dgm:t>
    </dgm:pt>
    <dgm:pt modelId="{73896295-24CF-8049-8D8E-121472B8EC15}">
      <dgm:prSet/>
      <dgm:spPr/>
      <dgm:t>
        <a:bodyPr/>
        <a:lstStyle/>
        <a:p>
          <a:pPr rtl="0">
            <a:spcBef>
              <a:spcPts val="0"/>
            </a:spcBef>
            <a:spcAft>
              <a:spcPts val="1524"/>
            </a:spcAft>
          </a:pPr>
          <a:r>
            <a:rPr lang="en-US" dirty="0">
              <a:latin typeface="+mj-lt"/>
            </a:rPr>
            <a:t>Attributes define the identity and characteristics of the subject</a:t>
          </a:r>
        </a:p>
      </dgm:t>
    </dgm:pt>
    <dgm:pt modelId="{7B87A6C4-07FF-D744-A1F5-73BBF7F785F4}" type="parTrans" cxnId="{74A36D27-B2FC-2740-99B2-50D198258AE1}">
      <dgm:prSet/>
      <dgm:spPr/>
      <dgm:t>
        <a:bodyPr/>
        <a:lstStyle/>
        <a:p>
          <a:endParaRPr lang="en-US"/>
        </a:p>
      </dgm:t>
    </dgm:pt>
    <dgm:pt modelId="{D8785D47-9238-E74A-9868-E1C6F1D2E47C}" type="sibTrans" cxnId="{74A36D27-B2FC-2740-99B2-50D198258AE1}">
      <dgm:prSet/>
      <dgm:spPr/>
      <dgm:t>
        <a:bodyPr/>
        <a:lstStyle/>
        <a:p>
          <a:endParaRPr lang="en-US"/>
        </a:p>
      </dgm:t>
    </dgm:pt>
    <dgm:pt modelId="{B1BCFFD0-E15F-334B-9912-90BD8162DC0C}">
      <dgm:prSet/>
      <dgm:spPr/>
      <dgm:t>
        <a:bodyPr/>
        <a:lstStyle/>
        <a:p>
          <a:pPr rtl="0">
            <a:spcAft>
              <a:spcPct val="15000"/>
            </a:spcAft>
          </a:pPr>
          <a:endParaRPr lang="en-US" dirty="0"/>
        </a:p>
      </dgm:t>
    </dgm:pt>
    <dgm:pt modelId="{4752109A-5C5C-F54B-9D96-89986F103046}" type="parTrans" cxnId="{66E8BDD4-94A0-CD4E-9579-91E4BB59DC3E}">
      <dgm:prSet/>
      <dgm:spPr/>
      <dgm:t>
        <a:bodyPr/>
        <a:lstStyle/>
        <a:p>
          <a:endParaRPr lang="en-US"/>
        </a:p>
      </dgm:t>
    </dgm:pt>
    <dgm:pt modelId="{CCB432BE-3440-4546-BB06-1B256CB6F92D}" type="sibTrans" cxnId="{66E8BDD4-94A0-CD4E-9579-91E4BB59DC3E}">
      <dgm:prSet/>
      <dgm:spPr/>
      <dgm:t>
        <a:bodyPr/>
        <a:lstStyle/>
        <a:p>
          <a:endParaRPr lang="en-US"/>
        </a:p>
      </dgm:t>
    </dgm:pt>
    <dgm:pt modelId="{611A172E-E398-094F-A51F-31DA7A8EEFC6}">
      <dgm:prSet/>
      <dgm:spPr/>
      <dgm:t>
        <a:bodyPr/>
        <a:lstStyle/>
        <a:p>
          <a:pPr rtl="0">
            <a:spcAft>
              <a:spcPct val="15000"/>
            </a:spcAft>
          </a:pPr>
          <a:r>
            <a:rPr lang="en-US" dirty="0">
              <a:latin typeface="+mj-lt"/>
              <a:cs typeface="Palatino Linotype (Body)"/>
            </a:rPr>
            <a:t>Objects have attributes that can be leverages to make access control decisions</a:t>
          </a:r>
        </a:p>
      </dgm:t>
    </dgm:pt>
    <dgm:pt modelId="{8416C1CB-B8F7-6141-B419-B5E73318F6D1}" type="parTrans" cxnId="{8972381E-2710-5B4A-B001-F235D86D8D71}">
      <dgm:prSet/>
      <dgm:spPr/>
      <dgm:t>
        <a:bodyPr/>
        <a:lstStyle/>
        <a:p>
          <a:endParaRPr lang="en-US"/>
        </a:p>
      </dgm:t>
    </dgm:pt>
    <dgm:pt modelId="{41DCC98F-1D61-4C44-A63F-904E93B0D19A}" type="sibTrans" cxnId="{8972381E-2710-5B4A-B001-F235D86D8D71}">
      <dgm:prSet/>
      <dgm:spPr/>
      <dgm:t>
        <a:bodyPr/>
        <a:lstStyle/>
        <a:p>
          <a:endParaRPr lang="en-US"/>
        </a:p>
      </dgm:t>
    </dgm:pt>
    <dgm:pt modelId="{EE1B317C-96B1-624D-8F2C-25C21E7DB666}">
      <dgm:prSet/>
      <dgm:spPr/>
      <dgm:t>
        <a:bodyPr/>
        <a:lstStyle/>
        <a:p>
          <a:pPr rtl="0">
            <a:spcAft>
              <a:spcPts val="1524"/>
            </a:spcAft>
          </a:pPr>
          <a:r>
            <a:rPr lang="en-US" b="0" dirty="0">
              <a:latin typeface="+mj-lt"/>
            </a:rPr>
            <a:t>These attributes have so far been largely ignored in most access control policies</a:t>
          </a:r>
        </a:p>
      </dgm:t>
    </dgm:pt>
    <dgm:pt modelId="{032D46E8-911D-C146-8115-B08BAC064467}" type="parTrans" cxnId="{D1391883-5F9D-1144-AC76-4412BF8879EB}">
      <dgm:prSet/>
      <dgm:spPr/>
      <dgm:t>
        <a:bodyPr/>
        <a:lstStyle/>
        <a:p>
          <a:endParaRPr lang="en-US"/>
        </a:p>
      </dgm:t>
    </dgm:pt>
    <dgm:pt modelId="{DA65E483-46D0-E84E-8BA1-B5BEB19B16A0}" type="sibTrans" cxnId="{D1391883-5F9D-1144-AC76-4412BF8879EB}">
      <dgm:prSet/>
      <dgm:spPr/>
      <dgm:t>
        <a:bodyPr/>
        <a:lstStyle/>
        <a:p>
          <a:endParaRPr lang="en-US"/>
        </a:p>
      </dgm:t>
    </dgm:pt>
    <dgm:pt modelId="{2B893332-CC31-AD47-A87E-68D6D2786DE1}" type="pres">
      <dgm:prSet presAssocID="{416C4F13-053A-284B-9FDF-CE3E60E126BD}" presName="Name0" presStyleCnt="0">
        <dgm:presLayoutVars>
          <dgm:dir/>
          <dgm:animLvl val="lvl"/>
          <dgm:resizeHandles val="exact"/>
        </dgm:presLayoutVars>
      </dgm:prSet>
      <dgm:spPr/>
    </dgm:pt>
    <dgm:pt modelId="{5BC0D6E9-BB18-0041-BF50-63D30988BA19}" type="pres">
      <dgm:prSet presAssocID="{E655676A-4332-534B-9DAD-FF2689493212}" presName="composite" presStyleCnt="0"/>
      <dgm:spPr/>
    </dgm:pt>
    <dgm:pt modelId="{321A3381-433B-CE45-9F2A-F37F91C887F4}" type="pres">
      <dgm:prSet presAssocID="{E655676A-4332-534B-9DAD-FF2689493212}" presName="parTx" presStyleLbl="node1" presStyleIdx="0" presStyleCnt="3">
        <dgm:presLayoutVars>
          <dgm:chMax val="0"/>
          <dgm:chPref val="0"/>
          <dgm:bulletEnabled val="1"/>
        </dgm:presLayoutVars>
      </dgm:prSet>
      <dgm:spPr/>
    </dgm:pt>
    <dgm:pt modelId="{6D536E0F-208B-814D-8E8F-710E7FDA3193}" type="pres">
      <dgm:prSet presAssocID="{E655676A-4332-534B-9DAD-FF2689493212}" presName="desTx" presStyleLbl="revTx" presStyleIdx="0" presStyleCnt="3">
        <dgm:presLayoutVars>
          <dgm:bulletEnabled val="1"/>
        </dgm:presLayoutVars>
      </dgm:prSet>
      <dgm:spPr/>
    </dgm:pt>
    <dgm:pt modelId="{B52A4F7B-8C84-3E43-83B5-C7170FDFEFB8}" type="pres">
      <dgm:prSet presAssocID="{1324E16A-D187-2740-89ED-325EF869E2BF}" presName="space" presStyleCnt="0"/>
      <dgm:spPr/>
    </dgm:pt>
    <dgm:pt modelId="{E73F670B-D805-044A-A23A-8FAA47BA5678}" type="pres">
      <dgm:prSet presAssocID="{36BE4108-004A-B644-A402-E171986A3799}" presName="composite" presStyleCnt="0"/>
      <dgm:spPr/>
    </dgm:pt>
    <dgm:pt modelId="{9D77E78E-02AA-FD40-B2D6-2C660715F549}" type="pres">
      <dgm:prSet presAssocID="{36BE4108-004A-B644-A402-E171986A3799}" presName="parTx" presStyleLbl="node1" presStyleIdx="1" presStyleCnt="3">
        <dgm:presLayoutVars>
          <dgm:chMax val="0"/>
          <dgm:chPref val="0"/>
          <dgm:bulletEnabled val="1"/>
        </dgm:presLayoutVars>
      </dgm:prSet>
      <dgm:spPr/>
    </dgm:pt>
    <dgm:pt modelId="{5C9C9464-D886-F54D-81C1-ACA0089E829B}" type="pres">
      <dgm:prSet presAssocID="{36BE4108-004A-B644-A402-E171986A3799}" presName="desTx" presStyleLbl="revTx" presStyleIdx="1" presStyleCnt="3">
        <dgm:presLayoutVars>
          <dgm:bulletEnabled val="1"/>
        </dgm:presLayoutVars>
      </dgm:prSet>
      <dgm:spPr/>
    </dgm:pt>
    <dgm:pt modelId="{D5E2DFBA-799E-C74F-A9F7-7B8400E0A9AA}" type="pres">
      <dgm:prSet presAssocID="{1965F033-108C-2444-9A02-528A40BF64B7}" presName="space" presStyleCnt="0"/>
      <dgm:spPr/>
    </dgm:pt>
    <dgm:pt modelId="{B5008852-FD85-8145-A028-EB7DFA1F30E7}" type="pres">
      <dgm:prSet presAssocID="{6897BF8E-6C2F-B641-BF47-07721A47AA7E}" presName="composite" presStyleCnt="0"/>
      <dgm:spPr/>
    </dgm:pt>
    <dgm:pt modelId="{F404E2DB-56BA-4743-8145-F722FEBF52A5}" type="pres">
      <dgm:prSet presAssocID="{6897BF8E-6C2F-B641-BF47-07721A47AA7E}" presName="parTx" presStyleLbl="node1" presStyleIdx="2" presStyleCnt="3">
        <dgm:presLayoutVars>
          <dgm:chMax val="0"/>
          <dgm:chPref val="0"/>
          <dgm:bulletEnabled val="1"/>
        </dgm:presLayoutVars>
      </dgm:prSet>
      <dgm:spPr/>
    </dgm:pt>
    <dgm:pt modelId="{36E5E7F1-34B4-4049-B517-21AD2FD3CAD9}" type="pres">
      <dgm:prSet presAssocID="{6897BF8E-6C2F-B641-BF47-07721A47AA7E}" presName="desTx" presStyleLbl="revTx" presStyleIdx="2" presStyleCnt="3">
        <dgm:presLayoutVars>
          <dgm:bulletEnabled val="1"/>
        </dgm:presLayoutVars>
      </dgm:prSet>
      <dgm:spPr/>
    </dgm:pt>
  </dgm:ptLst>
  <dgm:cxnLst>
    <dgm:cxn modelId="{06FCAD0C-86ED-C341-8A74-4C4D807B7E9A}" srcId="{416C4F13-053A-284B-9FDF-CE3E60E126BD}" destId="{6897BF8E-6C2F-B641-BF47-07721A47AA7E}" srcOrd="2" destOrd="0" parTransId="{16AB04A8-AEF4-9A47-8B15-99818D9FB321}" sibTransId="{573607DB-45F4-1748-90D6-A2C927448F8B}"/>
    <dgm:cxn modelId="{C791061E-7E49-5A40-831B-00CB18418DFB}" srcId="{416C4F13-053A-284B-9FDF-CE3E60E126BD}" destId="{36BE4108-004A-B644-A402-E171986A3799}" srcOrd="1" destOrd="0" parTransId="{9356FAC8-E20F-3445-8C1D-7A619E99CBBB}" sibTransId="{1965F033-108C-2444-9A02-528A40BF64B7}"/>
    <dgm:cxn modelId="{8972381E-2710-5B4A-B001-F235D86D8D71}" srcId="{36BE4108-004A-B644-A402-E171986A3799}" destId="{611A172E-E398-094F-A51F-31DA7A8EEFC6}" srcOrd="1" destOrd="0" parTransId="{8416C1CB-B8F7-6141-B419-B5E73318F6D1}" sibTransId="{41DCC98F-1D61-4C44-A63F-904E93B0D19A}"/>
    <dgm:cxn modelId="{1AE66826-40E2-F54C-BBE3-84A4D360BEBA}" type="presOf" srcId="{36BE4108-004A-B644-A402-E171986A3799}" destId="{9D77E78E-02AA-FD40-B2D6-2C660715F549}" srcOrd="0" destOrd="0" presId="urn:microsoft.com/office/officeart/2005/8/layout/chevron1"/>
    <dgm:cxn modelId="{74A36D27-B2FC-2740-99B2-50D198258AE1}" srcId="{E655676A-4332-534B-9DAD-FF2689493212}" destId="{73896295-24CF-8049-8D8E-121472B8EC15}" srcOrd="1" destOrd="0" parTransId="{7B87A6C4-07FF-D744-A1F5-73BBF7F785F4}" sibTransId="{D8785D47-9238-E74A-9868-E1C6F1D2E47C}"/>
    <dgm:cxn modelId="{A5EB0631-12F6-B046-A1FD-D049E23B08F9}" type="presOf" srcId="{B451C9AF-C216-314E-9130-023EBF74715D}" destId="{36E5E7F1-34B4-4049-B517-21AD2FD3CAD9}" srcOrd="0" destOrd="0" presId="urn:microsoft.com/office/officeart/2005/8/layout/chevron1"/>
    <dgm:cxn modelId="{478A1533-BC27-1B47-84BB-3B789C21BE59}" type="presOf" srcId="{7CD3F8EC-6D5D-DC48-88CD-56515931E5A5}" destId="{6D536E0F-208B-814D-8E8F-710E7FDA3193}" srcOrd="0" destOrd="0" presId="urn:microsoft.com/office/officeart/2005/8/layout/chevron1"/>
    <dgm:cxn modelId="{625E1A33-DA74-C54B-90C3-1DD8C4B54259}" type="presOf" srcId="{E655676A-4332-534B-9DAD-FF2689493212}" destId="{321A3381-433B-CE45-9F2A-F37F91C887F4}" srcOrd="0" destOrd="0" presId="urn:microsoft.com/office/officeart/2005/8/layout/chevron1"/>
    <dgm:cxn modelId="{3CAD7F49-809E-E942-9842-978CDEEE0BCE}" srcId="{416C4F13-053A-284B-9FDF-CE3E60E126BD}" destId="{E655676A-4332-534B-9DAD-FF2689493212}" srcOrd="0" destOrd="0" parTransId="{D9DAE0DD-1DB2-744F-AEA5-90962B0531E5}" sibTransId="{1324E16A-D187-2740-89ED-325EF869E2BF}"/>
    <dgm:cxn modelId="{B0D8464D-2EF5-304B-AD3E-648167E5AAC3}" type="presOf" srcId="{B1BCFFD0-E15F-334B-9912-90BD8162DC0C}" destId="{5C9C9464-D886-F54D-81C1-ACA0089E829B}" srcOrd="0" destOrd="2" presId="urn:microsoft.com/office/officeart/2005/8/layout/chevron1"/>
    <dgm:cxn modelId="{7CD39D4D-F9F2-D04E-8F85-9A74284D447A}" type="presOf" srcId="{611A172E-E398-094F-A51F-31DA7A8EEFC6}" destId="{5C9C9464-D886-F54D-81C1-ACA0089E829B}" srcOrd="0" destOrd="1" presId="urn:microsoft.com/office/officeart/2005/8/layout/chevron1"/>
    <dgm:cxn modelId="{B0E04375-384F-334C-9722-F4DD22A8A8A1}" type="presOf" srcId="{416C4F13-053A-284B-9FDF-CE3E60E126BD}" destId="{2B893332-CC31-AD47-A87E-68D6D2786DE1}" srcOrd="0" destOrd="0" presId="urn:microsoft.com/office/officeart/2005/8/layout/chevron1"/>
    <dgm:cxn modelId="{9D5AC07A-ED04-8F4E-B675-B23350824A3C}" srcId="{E655676A-4332-534B-9DAD-FF2689493212}" destId="{7CD3F8EC-6D5D-DC48-88CD-56515931E5A5}" srcOrd="0" destOrd="0" parTransId="{9D65A348-2BC1-7D46-8BD7-8BED10662D95}" sibTransId="{FF1901ED-36DB-0F4A-B6D7-A6733487A324}"/>
    <dgm:cxn modelId="{D1391883-5F9D-1144-AC76-4412BF8879EB}" srcId="{6897BF8E-6C2F-B641-BF47-07721A47AA7E}" destId="{EE1B317C-96B1-624D-8F2C-25C21E7DB666}" srcOrd="1" destOrd="0" parTransId="{032D46E8-911D-C146-8115-B08BAC064467}" sibTransId="{DA65E483-46D0-E84E-8BA1-B5BEB19B16A0}"/>
    <dgm:cxn modelId="{0D37D985-A79E-0947-A6D5-BDF449074239}" type="presOf" srcId="{6897BF8E-6C2F-B641-BF47-07721A47AA7E}" destId="{F404E2DB-56BA-4743-8145-F722FEBF52A5}" srcOrd="0" destOrd="0" presId="urn:microsoft.com/office/officeart/2005/8/layout/chevron1"/>
    <dgm:cxn modelId="{F6E1AEB7-4F1F-D145-A460-600648DB249D}" type="presOf" srcId="{73896295-24CF-8049-8D8E-121472B8EC15}" destId="{6D536E0F-208B-814D-8E8F-710E7FDA3193}" srcOrd="0" destOrd="1" presId="urn:microsoft.com/office/officeart/2005/8/layout/chevron1"/>
    <dgm:cxn modelId="{0DD8E2B9-F1C4-834E-B77D-C7367CF28D23}" type="presOf" srcId="{EE1B317C-96B1-624D-8F2C-25C21E7DB666}" destId="{36E5E7F1-34B4-4049-B517-21AD2FD3CAD9}" srcOrd="0" destOrd="1" presId="urn:microsoft.com/office/officeart/2005/8/layout/chevron1"/>
    <dgm:cxn modelId="{3AC844BC-1FD8-F447-9953-DE961E69F613}" srcId="{36BE4108-004A-B644-A402-E171986A3799}" destId="{0E5C6F4C-0BE0-474B-99BC-5436AAEEC2E8}" srcOrd="0" destOrd="0" parTransId="{586FA414-4E78-CE4D-9AD5-F6759905C7EF}" sibTransId="{4BEF6CFC-F341-7349-A038-96CFFF4E8957}"/>
    <dgm:cxn modelId="{66E8BDD4-94A0-CD4E-9579-91E4BB59DC3E}" srcId="{36BE4108-004A-B644-A402-E171986A3799}" destId="{B1BCFFD0-E15F-334B-9912-90BD8162DC0C}" srcOrd="2" destOrd="0" parTransId="{4752109A-5C5C-F54B-9D96-89986F103046}" sibTransId="{CCB432BE-3440-4546-BB06-1B256CB6F92D}"/>
    <dgm:cxn modelId="{E2D1AEE4-FC28-324E-8109-58F800E50D3C}" type="presOf" srcId="{0E5C6F4C-0BE0-474B-99BC-5436AAEEC2E8}" destId="{5C9C9464-D886-F54D-81C1-ACA0089E829B}" srcOrd="0" destOrd="0" presId="urn:microsoft.com/office/officeart/2005/8/layout/chevron1"/>
    <dgm:cxn modelId="{D8C7E0E5-2C9C-D647-99E2-B110A2E0864F}" srcId="{6897BF8E-6C2F-B641-BF47-07721A47AA7E}" destId="{B451C9AF-C216-314E-9130-023EBF74715D}" srcOrd="0" destOrd="0" parTransId="{F6F7C3A5-159E-BE49-8EEE-12C8FEBC5D02}" sibTransId="{EE0976A0-4120-1949-9EE7-A90EB60764AD}"/>
    <dgm:cxn modelId="{F9FF603D-C5AD-4342-B3D1-7CACE485BDB4}" type="presParOf" srcId="{2B893332-CC31-AD47-A87E-68D6D2786DE1}" destId="{5BC0D6E9-BB18-0041-BF50-63D30988BA19}" srcOrd="0" destOrd="0" presId="urn:microsoft.com/office/officeart/2005/8/layout/chevron1"/>
    <dgm:cxn modelId="{2FDF91B1-167C-6A48-98E6-6249FD3939FB}" type="presParOf" srcId="{5BC0D6E9-BB18-0041-BF50-63D30988BA19}" destId="{321A3381-433B-CE45-9F2A-F37F91C887F4}" srcOrd="0" destOrd="0" presId="urn:microsoft.com/office/officeart/2005/8/layout/chevron1"/>
    <dgm:cxn modelId="{A27D692C-A6AF-A04D-9696-BDCAC530A98A}" type="presParOf" srcId="{5BC0D6E9-BB18-0041-BF50-63D30988BA19}" destId="{6D536E0F-208B-814D-8E8F-710E7FDA3193}" srcOrd="1" destOrd="0" presId="urn:microsoft.com/office/officeart/2005/8/layout/chevron1"/>
    <dgm:cxn modelId="{025C3D74-62EE-6A41-B536-6F8D2CCED180}" type="presParOf" srcId="{2B893332-CC31-AD47-A87E-68D6D2786DE1}" destId="{B52A4F7B-8C84-3E43-83B5-C7170FDFEFB8}" srcOrd="1" destOrd="0" presId="urn:microsoft.com/office/officeart/2005/8/layout/chevron1"/>
    <dgm:cxn modelId="{6F2D36FE-4CAB-BB41-B284-6D1A6FF00BF6}" type="presParOf" srcId="{2B893332-CC31-AD47-A87E-68D6D2786DE1}" destId="{E73F670B-D805-044A-A23A-8FAA47BA5678}" srcOrd="2" destOrd="0" presId="urn:microsoft.com/office/officeart/2005/8/layout/chevron1"/>
    <dgm:cxn modelId="{4DB335EC-A2FA-FC40-B7E6-E1111DFF0AC7}" type="presParOf" srcId="{E73F670B-D805-044A-A23A-8FAA47BA5678}" destId="{9D77E78E-02AA-FD40-B2D6-2C660715F549}" srcOrd="0" destOrd="0" presId="urn:microsoft.com/office/officeart/2005/8/layout/chevron1"/>
    <dgm:cxn modelId="{89EA4320-40C1-8140-B178-030CD0047F3B}" type="presParOf" srcId="{E73F670B-D805-044A-A23A-8FAA47BA5678}" destId="{5C9C9464-D886-F54D-81C1-ACA0089E829B}" srcOrd="1" destOrd="0" presId="urn:microsoft.com/office/officeart/2005/8/layout/chevron1"/>
    <dgm:cxn modelId="{889E5FFE-21B0-E349-B87D-5162FAD3A9E3}" type="presParOf" srcId="{2B893332-CC31-AD47-A87E-68D6D2786DE1}" destId="{D5E2DFBA-799E-C74F-A9F7-7B8400E0A9AA}" srcOrd="3" destOrd="0" presId="urn:microsoft.com/office/officeart/2005/8/layout/chevron1"/>
    <dgm:cxn modelId="{F4DE7B3B-ED38-CE42-977A-863064B0905B}" type="presParOf" srcId="{2B893332-CC31-AD47-A87E-68D6D2786DE1}" destId="{B5008852-FD85-8145-A028-EB7DFA1F30E7}" srcOrd="4" destOrd="0" presId="urn:microsoft.com/office/officeart/2005/8/layout/chevron1"/>
    <dgm:cxn modelId="{99AAFA0C-2128-464B-A0DC-46144DD46EAD}" type="presParOf" srcId="{B5008852-FD85-8145-A028-EB7DFA1F30E7}" destId="{F404E2DB-56BA-4743-8145-F722FEBF52A5}" srcOrd="0" destOrd="0" presId="urn:microsoft.com/office/officeart/2005/8/layout/chevron1"/>
    <dgm:cxn modelId="{804CC6B0-0425-F646-8D97-A8AA49B84719}" type="presParOf" srcId="{B5008852-FD85-8145-A028-EB7DFA1F30E7}" destId="{36E5E7F1-34B4-4049-B517-21AD2FD3CAD9}" srcOrd="1"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EA64861-9F11-464C-8527-5E644DE015DB}" type="doc">
      <dgm:prSet loTypeId="urn:microsoft.com/office/officeart/2005/8/layout/matrix3" loCatId="matrix" qsTypeId="urn:microsoft.com/office/officeart/2005/8/quickstyle/simple4" qsCatId="simple" csTypeId="urn:microsoft.com/office/officeart/2005/8/colors/accent1_2" csCatId="accent1" phldr="1"/>
      <dgm:spPr/>
      <dgm:t>
        <a:bodyPr/>
        <a:lstStyle/>
        <a:p>
          <a:endParaRPr lang="en-US"/>
        </a:p>
      </dgm:t>
    </dgm:pt>
    <dgm:pt modelId="{459B97A6-1201-1A45-A3A2-8C9C1F04062A}">
      <dgm:prSet/>
      <dgm:spPr>
        <a:solidFill>
          <a:schemeClr val="accent3">
            <a:lumMod val="75000"/>
          </a:schemeClr>
        </a:solidFill>
      </dgm:spPr>
      <dgm:t>
        <a:bodyPr/>
        <a:lstStyle/>
        <a:p>
          <a:pPr rtl="0"/>
          <a:r>
            <a:rPr lang="en-US" b="1" dirty="0">
              <a:solidFill>
                <a:schemeClr val="bg1"/>
              </a:solidFill>
            </a:rPr>
            <a:t>Distinguishable because it controls access to objects by evaluating rules against the attributes of entities, operations, and the environment relevant to a request</a:t>
          </a:r>
        </a:p>
      </dgm:t>
    </dgm:pt>
    <dgm:pt modelId="{56715BD5-428D-3045-8AF0-01EC5FB5D4B5}" type="parTrans" cxnId="{09A795D4-7465-9D47-BB3B-403F1F2B2399}">
      <dgm:prSet/>
      <dgm:spPr/>
      <dgm:t>
        <a:bodyPr/>
        <a:lstStyle/>
        <a:p>
          <a:endParaRPr lang="en-US"/>
        </a:p>
      </dgm:t>
    </dgm:pt>
    <dgm:pt modelId="{7160FE07-F949-D145-81D4-605D95D9CE23}" type="sibTrans" cxnId="{09A795D4-7465-9D47-BB3B-403F1F2B2399}">
      <dgm:prSet/>
      <dgm:spPr/>
      <dgm:t>
        <a:bodyPr/>
        <a:lstStyle/>
        <a:p>
          <a:endParaRPr lang="en-US"/>
        </a:p>
      </dgm:t>
    </dgm:pt>
    <dgm:pt modelId="{29C8599A-9DAE-6347-9272-B9E56CA0103F}">
      <dgm:prSet/>
      <dgm:spPr>
        <a:solidFill>
          <a:schemeClr val="accent5">
            <a:lumMod val="75000"/>
          </a:schemeClr>
        </a:solidFill>
      </dgm:spPr>
      <dgm:t>
        <a:bodyPr/>
        <a:lstStyle/>
        <a:p>
          <a:pPr rtl="0"/>
          <a:r>
            <a:rPr lang="en-US" b="1" dirty="0">
              <a:solidFill>
                <a:schemeClr val="bg1"/>
              </a:solidFill>
            </a:rPr>
            <a:t>Relies upon the evaluation of attributes of the subject, attributes of the object, and a formal relationship or access control rule defining the allowable operations for subject-object attribute combinations in a given environment</a:t>
          </a:r>
        </a:p>
      </dgm:t>
    </dgm:pt>
    <dgm:pt modelId="{85E593A8-9C96-0B42-A1F3-AFBCA5FDA663}" type="parTrans" cxnId="{8F047598-0F5C-2F40-B13E-920D3ED21B59}">
      <dgm:prSet/>
      <dgm:spPr/>
      <dgm:t>
        <a:bodyPr/>
        <a:lstStyle/>
        <a:p>
          <a:endParaRPr lang="en-US"/>
        </a:p>
      </dgm:t>
    </dgm:pt>
    <dgm:pt modelId="{530FDFBB-3DC2-1944-884C-0FB8384C2383}" type="sibTrans" cxnId="{8F047598-0F5C-2F40-B13E-920D3ED21B59}">
      <dgm:prSet/>
      <dgm:spPr/>
      <dgm:t>
        <a:bodyPr/>
        <a:lstStyle/>
        <a:p>
          <a:endParaRPr lang="en-US"/>
        </a:p>
      </dgm:t>
    </dgm:pt>
    <dgm:pt modelId="{BE11142B-2662-B24B-ACA3-70FF8C9AC3AD}">
      <dgm:prSet/>
      <dgm:spPr>
        <a:solidFill>
          <a:schemeClr val="accent5">
            <a:lumMod val="75000"/>
          </a:schemeClr>
        </a:solidFill>
      </dgm:spPr>
      <dgm:t>
        <a:bodyPr/>
        <a:lstStyle/>
        <a:p>
          <a:pPr rtl="0"/>
          <a:r>
            <a:rPr lang="en-US" b="1" dirty="0">
              <a:solidFill>
                <a:schemeClr val="bg1"/>
              </a:solidFill>
            </a:rPr>
            <a:t>Systems are capable of enforcing DAC, RBAC, and MAC concepts</a:t>
          </a:r>
        </a:p>
      </dgm:t>
    </dgm:pt>
    <dgm:pt modelId="{9F45823F-30CE-9541-ADBC-92FCB189A749}" type="parTrans" cxnId="{87ABD7AC-53D0-F64B-9DDC-C4F633647C60}">
      <dgm:prSet/>
      <dgm:spPr/>
      <dgm:t>
        <a:bodyPr/>
        <a:lstStyle/>
        <a:p>
          <a:endParaRPr lang="en-US"/>
        </a:p>
      </dgm:t>
    </dgm:pt>
    <dgm:pt modelId="{AAFB64B5-007B-4440-8C42-21AD70E59526}" type="sibTrans" cxnId="{87ABD7AC-53D0-F64B-9DDC-C4F633647C60}">
      <dgm:prSet/>
      <dgm:spPr/>
      <dgm:t>
        <a:bodyPr/>
        <a:lstStyle/>
        <a:p>
          <a:endParaRPr lang="en-US"/>
        </a:p>
      </dgm:t>
    </dgm:pt>
    <dgm:pt modelId="{B0D043C5-2E53-F44F-B1E2-D217CE2EC5CB}">
      <dgm:prSet/>
      <dgm:spPr>
        <a:solidFill>
          <a:schemeClr val="accent3">
            <a:lumMod val="75000"/>
          </a:schemeClr>
        </a:solidFill>
      </dgm:spPr>
      <dgm:t>
        <a:bodyPr/>
        <a:lstStyle/>
        <a:p>
          <a:pPr rtl="0"/>
          <a:r>
            <a:rPr lang="en-US" b="1" dirty="0">
              <a:solidFill>
                <a:schemeClr val="bg1"/>
              </a:solidFill>
            </a:rPr>
            <a:t>Allows an unlimited number of attributes to be combined to satisfy any access control rule</a:t>
          </a:r>
        </a:p>
      </dgm:t>
    </dgm:pt>
    <dgm:pt modelId="{0738B3F6-59EF-C743-97B7-FA6ED5CFC766}" type="parTrans" cxnId="{A3BDDD31-F126-4C4A-A69A-1851EE0BDA47}">
      <dgm:prSet/>
      <dgm:spPr/>
      <dgm:t>
        <a:bodyPr/>
        <a:lstStyle/>
        <a:p>
          <a:endParaRPr lang="en-US"/>
        </a:p>
      </dgm:t>
    </dgm:pt>
    <dgm:pt modelId="{2D9E4621-FEEB-8A4B-A0A8-3725ADD46A9C}" type="sibTrans" cxnId="{A3BDDD31-F126-4C4A-A69A-1851EE0BDA47}">
      <dgm:prSet/>
      <dgm:spPr/>
      <dgm:t>
        <a:bodyPr/>
        <a:lstStyle/>
        <a:p>
          <a:endParaRPr lang="en-US"/>
        </a:p>
      </dgm:t>
    </dgm:pt>
    <dgm:pt modelId="{DBAF79EF-AA51-0B47-9482-3F33F69DF262}" type="pres">
      <dgm:prSet presAssocID="{2EA64861-9F11-464C-8527-5E644DE015DB}" presName="matrix" presStyleCnt="0">
        <dgm:presLayoutVars>
          <dgm:chMax val="1"/>
          <dgm:dir/>
          <dgm:resizeHandles val="exact"/>
        </dgm:presLayoutVars>
      </dgm:prSet>
      <dgm:spPr/>
    </dgm:pt>
    <dgm:pt modelId="{2E83D573-461B-4B40-BEB9-4473DAEFC169}" type="pres">
      <dgm:prSet presAssocID="{2EA64861-9F11-464C-8527-5E644DE015DB}" presName="diamond" presStyleLbl="bgShp" presStyleIdx="0" presStyleCnt="1"/>
      <dgm:spPr/>
    </dgm:pt>
    <dgm:pt modelId="{AC9C7A50-8C9C-4E47-A520-28266EEB0EA3}" type="pres">
      <dgm:prSet presAssocID="{2EA64861-9F11-464C-8527-5E644DE015DB}" presName="quad1" presStyleLbl="node1" presStyleIdx="0" presStyleCnt="4">
        <dgm:presLayoutVars>
          <dgm:chMax val="0"/>
          <dgm:chPref val="0"/>
          <dgm:bulletEnabled val="1"/>
        </dgm:presLayoutVars>
      </dgm:prSet>
      <dgm:spPr/>
    </dgm:pt>
    <dgm:pt modelId="{F75D84C9-B96E-524B-908B-280859373854}" type="pres">
      <dgm:prSet presAssocID="{2EA64861-9F11-464C-8527-5E644DE015DB}" presName="quad2" presStyleLbl="node1" presStyleIdx="1" presStyleCnt="4">
        <dgm:presLayoutVars>
          <dgm:chMax val="0"/>
          <dgm:chPref val="0"/>
          <dgm:bulletEnabled val="1"/>
        </dgm:presLayoutVars>
      </dgm:prSet>
      <dgm:spPr/>
    </dgm:pt>
    <dgm:pt modelId="{C23FB787-089E-1A45-A872-4BE881186789}" type="pres">
      <dgm:prSet presAssocID="{2EA64861-9F11-464C-8527-5E644DE015DB}" presName="quad3" presStyleLbl="node1" presStyleIdx="2" presStyleCnt="4">
        <dgm:presLayoutVars>
          <dgm:chMax val="0"/>
          <dgm:chPref val="0"/>
          <dgm:bulletEnabled val="1"/>
        </dgm:presLayoutVars>
      </dgm:prSet>
      <dgm:spPr/>
    </dgm:pt>
    <dgm:pt modelId="{FC7BC191-5A0D-5C42-9891-7575B93DE362}" type="pres">
      <dgm:prSet presAssocID="{2EA64861-9F11-464C-8527-5E644DE015DB}" presName="quad4" presStyleLbl="node1" presStyleIdx="3" presStyleCnt="4">
        <dgm:presLayoutVars>
          <dgm:chMax val="0"/>
          <dgm:chPref val="0"/>
          <dgm:bulletEnabled val="1"/>
        </dgm:presLayoutVars>
      </dgm:prSet>
      <dgm:spPr/>
    </dgm:pt>
  </dgm:ptLst>
  <dgm:cxnLst>
    <dgm:cxn modelId="{A6521506-EDC5-1648-9811-FC5FC04084B8}" type="presOf" srcId="{459B97A6-1201-1A45-A3A2-8C9C1F04062A}" destId="{AC9C7A50-8C9C-4E47-A520-28266EEB0EA3}" srcOrd="0" destOrd="0" presId="urn:microsoft.com/office/officeart/2005/8/layout/matrix3"/>
    <dgm:cxn modelId="{A3BDDD31-F126-4C4A-A69A-1851EE0BDA47}" srcId="{2EA64861-9F11-464C-8527-5E644DE015DB}" destId="{B0D043C5-2E53-F44F-B1E2-D217CE2EC5CB}" srcOrd="3" destOrd="0" parTransId="{0738B3F6-59EF-C743-97B7-FA6ED5CFC766}" sibTransId="{2D9E4621-FEEB-8A4B-A0A8-3725ADD46A9C}"/>
    <dgm:cxn modelId="{C6494A3E-BCFF-5940-8822-8B42E6EA0892}" type="presOf" srcId="{B0D043C5-2E53-F44F-B1E2-D217CE2EC5CB}" destId="{FC7BC191-5A0D-5C42-9891-7575B93DE362}" srcOrd="0" destOrd="0" presId="urn:microsoft.com/office/officeart/2005/8/layout/matrix3"/>
    <dgm:cxn modelId="{36EC973F-D70D-7642-A465-F45C5571E20C}" type="presOf" srcId="{BE11142B-2662-B24B-ACA3-70FF8C9AC3AD}" destId="{C23FB787-089E-1A45-A872-4BE881186789}" srcOrd="0" destOrd="0" presId="urn:microsoft.com/office/officeart/2005/8/layout/matrix3"/>
    <dgm:cxn modelId="{5FFD1A79-8848-554C-80C0-C8343CB76CE8}" type="presOf" srcId="{29C8599A-9DAE-6347-9272-B9E56CA0103F}" destId="{F75D84C9-B96E-524B-908B-280859373854}" srcOrd="0" destOrd="0" presId="urn:microsoft.com/office/officeart/2005/8/layout/matrix3"/>
    <dgm:cxn modelId="{8F047598-0F5C-2F40-B13E-920D3ED21B59}" srcId="{2EA64861-9F11-464C-8527-5E644DE015DB}" destId="{29C8599A-9DAE-6347-9272-B9E56CA0103F}" srcOrd="1" destOrd="0" parTransId="{85E593A8-9C96-0B42-A1F3-AFBCA5FDA663}" sibTransId="{530FDFBB-3DC2-1944-884C-0FB8384C2383}"/>
    <dgm:cxn modelId="{87ABD7AC-53D0-F64B-9DDC-C4F633647C60}" srcId="{2EA64861-9F11-464C-8527-5E644DE015DB}" destId="{BE11142B-2662-B24B-ACA3-70FF8C9AC3AD}" srcOrd="2" destOrd="0" parTransId="{9F45823F-30CE-9541-ADBC-92FCB189A749}" sibTransId="{AAFB64B5-007B-4440-8C42-21AD70E59526}"/>
    <dgm:cxn modelId="{09A795D4-7465-9D47-BB3B-403F1F2B2399}" srcId="{2EA64861-9F11-464C-8527-5E644DE015DB}" destId="{459B97A6-1201-1A45-A3A2-8C9C1F04062A}" srcOrd="0" destOrd="0" parTransId="{56715BD5-428D-3045-8AF0-01EC5FB5D4B5}" sibTransId="{7160FE07-F949-D145-81D4-605D95D9CE23}"/>
    <dgm:cxn modelId="{2A9610D9-9367-B84E-B999-F809F0CCD460}" type="presOf" srcId="{2EA64861-9F11-464C-8527-5E644DE015DB}" destId="{DBAF79EF-AA51-0B47-9482-3F33F69DF262}" srcOrd="0" destOrd="0" presId="urn:microsoft.com/office/officeart/2005/8/layout/matrix3"/>
    <dgm:cxn modelId="{02CBC1F6-A5BC-F046-B80A-C8DE8259DEE9}" type="presParOf" srcId="{DBAF79EF-AA51-0B47-9482-3F33F69DF262}" destId="{2E83D573-461B-4B40-BEB9-4473DAEFC169}" srcOrd="0" destOrd="0" presId="urn:microsoft.com/office/officeart/2005/8/layout/matrix3"/>
    <dgm:cxn modelId="{45D63535-53E8-C746-B53F-B05AB0B17335}" type="presParOf" srcId="{DBAF79EF-AA51-0B47-9482-3F33F69DF262}" destId="{AC9C7A50-8C9C-4E47-A520-28266EEB0EA3}" srcOrd="1" destOrd="0" presId="urn:microsoft.com/office/officeart/2005/8/layout/matrix3"/>
    <dgm:cxn modelId="{DA2A50DD-ABDF-B248-964E-A54F2A9CBCB9}" type="presParOf" srcId="{DBAF79EF-AA51-0B47-9482-3F33F69DF262}" destId="{F75D84C9-B96E-524B-908B-280859373854}" srcOrd="2" destOrd="0" presId="urn:microsoft.com/office/officeart/2005/8/layout/matrix3"/>
    <dgm:cxn modelId="{B10E7E6F-3484-A044-8553-EE3BDC07325B}" type="presParOf" srcId="{DBAF79EF-AA51-0B47-9482-3F33F69DF262}" destId="{C23FB787-089E-1A45-A872-4BE881186789}" srcOrd="3" destOrd="0" presId="urn:microsoft.com/office/officeart/2005/8/layout/matrix3"/>
    <dgm:cxn modelId="{BF121C13-921A-EB43-914A-01E4009E2278}" type="presParOf" srcId="{DBAF79EF-AA51-0B47-9482-3F33F69DF262}" destId="{FC7BC191-5A0D-5C42-9891-7575B93DE362}"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1160165-6403-1842-A6F3-FF5EAF57242A}" type="doc">
      <dgm:prSet loTypeId="urn:microsoft.com/office/officeart/2005/8/layout/target2" loCatId="relationship" qsTypeId="urn:microsoft.com/office/officeart/2005/8/quickstyle/simple4" qsCatId="simple" csTypeId="urn:microsoft.com/office/officeart/2005/8/colors/accent1_2" csCatId="accent1" phldr="1"/>
      <dgm:spPr/>
      <dgm:t>
        <a:bodyPr/>
        <a:lstStyle/>
        <a:p>
          <a:endParaRPr lang="en-US"/>
        </a:p>
      </dgm:t>
    </dgm:pt>
    <dgm:pt modelId="{8386CC13-DD57-8448-9FA7-B411BCDF00DC}">
      <dgm:prSet/>
      <dgm:spPr>
        <a:solidFill>
          <a:schemeClr val="accent4">
            <a:lumMod val="75000"/>
          </a:schemeClr>
        </a:solidFill>
      </dgm:spPr>
      <dgm:t>
        <a:bodyPr/>
        <a:lstStyle/>
        <a:p>
          <a:pPr rtl="0"/>
          <a:r>
            <a:rPr lang="en-US" dirty="0"/>
            <a:t>A policy is a set of rules and relationships that govern allowable behavior within an organization, based on the privileges of subjects and how resources or objects are to be protected under which environment conditions</a:t>
          </a:r>
        </a:p>
      </dgm:t>
    </dgm:pt>
    <dgm:pt modelId="{8CC36035-28B8-F64E-9944-0DFCC1892EAF}" type="parTrans" cxnId="{AF395094-7B73-9B42-A905-E8F694197F95}">
      <dgm:prSet/>
      <dgm:spPr/>
      <dgm:t>
        <a:bodyPr/>
        <a:lstStyle/>
        <a:p>
          <a:endParaRPr lang="en-US"/>
        </a:p>
      </dgm:t>
    </dgm:pt>
    <dgm:pt modelId="{57D152DC-4AE2-A24D-9CB4-AB4553916C44}" type="sibTrans" cxnId="{AF395094-7B73-9B42-A905-E8F694197F95}">
      <dgm:prSet/>
      <dgm:spPr/>
      <dgm:t>
        <a:bodyPr/>
        <a:lstStyle/>
        <a:p>
          <a:endParaRPr lang="en-US"/>
        </a:p>
      </dgm:t>
    </dgm:pt>
    <dgm:pt modelId="{BBCD88DC-1518-2143-AC1C-0397B7324818}">
      <dgm:prSet/>
      <dgm:spPr>
        <a:ln>
          <a:solidFill>
            <a:schemeClr val="accent6">
              <a:lumMod val="40000"/>
              <a:lumOff val="60000"/>
            </a:schemeClr>
          </a:solidFill>
        </a:ln>
      </dgm:spPr>
      <dgm:t>
        <a:bodyPr/>
        <a:lstStyle/>
        <a:p>
          <a:pPr rtl="0"/>
          <a:r>
            <a:rPr lang="en-US" dirty="0"/>
            <a:t>Typically written from the perspective of the object that needs protecting and the privileges available to subjects</a:t>
          </a:r>
        </a:p>
      </dgm:t>
    </dgm:pt>
    <dgm:pt modelId="{203E1049-CA32-D945-8A3E-1A783587FDDD}" type="parTrans" cxnId="{30863F7D-1EDF-9743-9F08-4F6C2D46FD54}">
      <dgm:prSet/>
      <dgm:spPr/>
      <dgm:t>
        <a:bodyPr/>
        <a:lstStyle/>
        <a:p>
          <a:endParaRPr lang="en-US"/>
        </a:p>
      </dgm:t>
    </dgm:pt>
    <dgm:pt modelId="{C9613EDA-B5E8-2A4E-9E27-456741F41CEE}" type="sibTrans" cxnId="{30863F7D-1EDF-9743-9F08-4F6C2D46FD54}">
      <dgm:prSet/>
      <dgm:spPr/>
      <dgm:t>
        <a:bodyPr/>
        <a:lstStyle/>
        <a:p>
          <a:endParaRPr lang="en-US"/>
        </a:p>
      </dgm:t>
    </dgm:pt>
    <dgm:pt modelId="{7473A915-7FCB-3D40-9650-7E3FA4614033}">
      <dgm:prSet/>
      <dgm:spPr>
        <a:solidFill>
          <a:schemeClr val="accent5">
            <a:lumMod val="75000"/>
          </a:schemeClr>
        </a:solidFill>
      </dgm:spPr>
      <dgm:t>
        <a:bodyPr/>
        <a:lstStyle/>
        <a:p>
          <a:pPr rtl="0"/>
          <a:endParaRPr lang="en-US" dirty="0"/>
        </a:p>
        <a:p>
          <a:pPr rtl="0"/>
          <a:r>
            <a:rPr lang="en-US" dirty="0"/>
            <a:t>Privileges represent the authorized behavior of a subject and are defined by an authority and embodied in a policy</a:t>
          </a:r>
        </a:p>
      </dgm:t>
    </dgm:pt>
    <dgm:pt modelId="{971CF8CF-4D5B-F94E-AE86-DC1E63C8D4E3}" type="parTrans" cxnId="{ADAD1579-4985-8146-8C8A-B435AED8AB24}">
      <dgm:prSet/>
      <dgm:spPr/>
      <dgm:t>
        <a:bodyPr/>
        <a:lstStyle/>
        <a:p>
          <a:endParaRPr lang="en-US"/>
        </a:p>
      </dgm:t>
    </dgm:pt>
    <dgm:pt modelId="{ABA631CC-2A6E-0348-BB4E-CE4A57A76A02}" type="sibTrans" cxnId="{ADAD1579-4985-8146-8C8A-B435AED8AB24}">
      <dgm:prSet/>
      <dgm:spPr/>
      <dgm:t>
        <a:bodyPr/>
        <a:lstStyle/>
        <a:p>
          <a:endParaRPr lang="en-US"/>
        </a:p>
      </dgm:t>
    </dgm:pt>
    <dgm:pt modelId="{8205E9BB-15D2-E24B-A211-21DA18392876}">
      <dgm:prSet/>
      <dgm:spPr>
        <a:ln>
          <a:solidFill>
            <a:schemeClr val="accent5">
              <a:lumMod val="50000"/>
            </a:schemeClr>
          </a:solidFill>
        </a:ln>
      </dgm:spPr>
      <dgm:t>
        <a:bodyPr/>
        <a:lstStyle/>
        <a:p>
          <a:pPr rtl="0"/>
          <a:r>
            <a:rPr lang="en-US" dirty="0"/>
            <a:t>Other terms commonly used instead of privileges are: rights, authorizations, and entitlements</a:t>
          </a:r>
        </a:p>
      </dgm:t>
    </dgm:pt>
    <dgm:pt modelId="{AB654431-58E3-124B-BA3D-C34F339B94A9}" type="parTrans" cxnId="{EB1BBB07-9E03-EF4E-9F2F-A6791E9F83C5}">
      <dgm:prSet/>
      <dgm:spPr/>
      <dgm:t>
        <a:bodyPr/>
        <a:lstStyle/>
        <a:p>
          <a:endParaRPr lang="en-US"/>
        </a:p>
      </dgm:t>
    </dgm:pt>
    <dgm:pt modelId="{2A2F5F04-FABF-4645-A376-6893E3C94A0B}" type="sibTrans" cxnId="{EB1BBB07-9E03-EF4E-9F2F-A6791E9F83C5}">
      <dgm:prSet/>
      <dgm:spPr/>
      <dgm:t>
        <a:bodyPr/>
        <a:lstStyle/>
        <a:p>
          <a:endParaRPr lang="en-US"/>
        </a:p>
      </dgm:t>
    </dgm:pt>
    <dgm:pt modelId="{D2511AE4-BFE2-8744-906F-66A587927B0C}" type="pres">
      <dgm:prSet presAssocID="{51160165-6403-1842-A6F3-FF5EAF57242A}" presName="Name0" presStyleCnt="0">
        <dgm:presLayoutVars>
          <dgm:chMax val="3"/>
          <dgm:chPref val="1"/>
          <dgm:dir/>
          <dgm:animLvl val="lvl"/>
          <dgm:resizeHandles/>
        </dgm:presLayoutVars>
      </dgm:prSet>
      <dgm:spPr/>
    </dgm:pt>
    <dgm:pt modelId="{268CCF15-D036-774B-B51E-4D8A1A28EA5C}" type="pres">
      <dgm:prSet presAssocID="{51160165-6403-1842-A6F3-FF5EAF57242A}" presName="outerBox" presStyleCnt="0"/>
      <dgm:spPr/>
    </dgm:pt>
    <dgm:pt modelId="{F5642B5B-058C-0849-B10F-9FC87758B8A5}" type="pres">
      <dgm:prSet presAssocID="{51160165-6403-1842-A6F3-FF5EAF57242A}" presName="outerBoxParent" presStyleLbl="node1" presStyleIdx="0" presStyleCnt="2"/>
      <dgm:spPr/>
    </dgm:pt>
    <dgm:pt modelId="{1F77368A-D0B0-5A41-B0E8-CACD97676EF1}" type="pres">
      <dgm:prSet presAssocID="{51160165-6403-1842-A6F3-FF5EAF57242A}" presName="outerBoxChildren" presStyleCnt="0"/>
      <dgm:spPr/>
    </dgm:pt>
    <dgm:pt modelId="{ED3994BF-F877-1847-9A16-847D86835075}" type="pres">
      <dgm:prSet presAssocID="{BBCD88DC-1518-2143-AC1C-0397B7324818}" presName="oChild" presStyleLbl="fgAcc1" presStyleIdx="0" presStyleCnt="2">
        <dgm:presLayoutVars>
          <dgm:bulletEnabled val="1"/>
        </dgm:presLayoutVars>
      </dgm:prSet>
      <dgm:spPr/>
    </dgm:pt>
    <dgm:pt modelId="{9AD6EA26-9D45-F049-B0E5-34B4935DCAC1}" type="pres">
      <dgm:prSet presAssocID="{51160165-6403-1842-A6F3-FF5EAF57242A}" presName="middleBox" presStyleCnt="0"/>
      <dgm:spPr/>
    </dgm:pt>
    <dgm:pt modelId="{505408DD-99B0-4241-BF1A-67E390C441AB}" type="pres">
      <dgm:prSet presAssocID="{51160165-6403-1842-A6F3-FF5EAF57242A}" presName="middleBoxParent" presStyleLbl="node1" presStyleIdx="1" presStyleCnt="2"/>
      <dgm:spPr/>
    </dgm:pt>
    <dgm:pt modelId="{6306E7F3-811E-5945-A896-DB903F9CC92F}" type="pres">
      <dgm:prSet presAssocID="{51160165-6403-1842-A6F3-FF5EAF57242A}" presName="middleBoxChildren" presStyleCnt="0"/>
      <dgm:spPr/>
    </dgm:pt>
    <dgm:pt modelId="{7A88F272-C3BD-044C-9F43-BB3E9F6CF063}" type="pres">
      <dgm:prSet presAssocID="{8205E9BB-15D2-E24B-A211-21DA18392876}" presName="mChild" presStyleLbl="fgAcc1" presStyleIdx="1" presStyleCnt="2">
        <dgm:presLayoutVars>
          <dgm:bulletEnabled val="1"/>
        </dgm:presLayoutVars>
      </dgm:prSet>
      <dgm:spPr/>
    </dgm:pt>
  </dgm:ptLst>
  <dgm:cxnLst>
    <dgm:cxn modelId="{EB1BBB07-9E03-EF4E-9F2F-A6791E9F83C5}" srcId="{7473A915-7FCB-3D40-9650-7E3FA4614033}" destId="{8205E9BB-15D2-E24B-A211-21DA18392876}" srcOrd="0" destOrd="0" parTransId="{AB654431-58E3-124B-BA3D-C34F339B94A9}" sibTransId="{2A2F5F04-FABF-4645-A376-6893E3C94A0B}"/>
    <dgm:cxn modelId="{5A19882B-3B05-5A4F-85FC-4D9DA6128FC6}" type="presOf" srcId="{7473A915-7FCB-3D40-9650-7E3FA4614033}" destId="{505408DD-99B0-4241-BF1A-67E390C441AB}" srcOrd="0" destOrd="0" presId="urn:microsoft.com/office/officeart/2005/8/layout/target2"/>
    <dgm:cxn modelId="{8CDA7644-530F-DB48-B5D9-9C432933CF6A}" type="presOf" srcId="{BBCD88DC-1518-2143-AC1C-0397B7324818}" destId="{ED3994BF-F877-1847-9A16-847D86835075}" srcOrd="0" destOrd="0" presId="urn:microsoft.com/office/officeart/2005/8/layout/target2"/>
    <dgm:cxn modelId="{21059F6C-A44E-414D-8C1F-A9642268E6FE}" type="presOf" srcId="{51160165-6403-1842-A6F3-FF5EAF57242A}" destId="{D2511AE4-BFE2-8744-906F-66A587927B0C}" srcOrd="0" destOrd="0" presId="urn:microsoft.com/office/officeart/2005/8/layout/target2"/>
    <dgm:cxn modelId="{ADAD1579-4985-8146-8C8A-B435AED8AB24}" srcId="{51160165-6403-1842-A6F3-FF5EAF57242A}" destId="{7473A915-7FCB-3D40-9650-7E3FA4614033}" srcOrd="1" destOrd="0" parTransId="{971CF8CF-4D5B-F94E-AE86-DC1E63C8D4E3}" sibTransId="{ABA631CC-2A6E-0348-BB4E-CE4A57A76A02}"/>
    <dgm:cxn modelId="{DA76F27C-4241-DB4F-80CE-BAD274516F4D}" type="presOf" srcId="{8386CC13-DD57-8448-9FA7-B411BCDF00DC}" destId="{F5642B5B-058C-0849-B10F-9FC87758B8A5}" srcOrd="0" destOrd="0" presId="urn:microsoft.com/office/officeart/2005/8/layout/target2"/>
    <dgm:cxn modelId="{30863F7D-1EDF-9743-9F08-4F6C2D46FD54}" srcId="{8386CC13-DD57-8448-9FA7-B411BCDF00DC}" destId="{BBCD88DC-1518-2143-AC1C-0397B7324818}" srcOrd="0" destOrd="0" parTransId="{203E1049-CA32-D945-8A3E-1A783587FDDD}" sibTransId="{C9613EDA-B5E8-2A4E-9E27-456741F41CEE}"/>
    <dgm:cxn modelId="{AF395094-7B73-9B42-A905-E8F694197F95}" srcId="{51160165-6403-1842-A6F3-FF5EAF57242A}" destId="{8386CC13-DD57-8448-9FA7-B411BCDF00DC}" srcOrd="0" destOrd="0" parTransId="{8CC36035-28B8-F64E-9944-0DFCC1892EAF}" sibTransId="{57D152DC-4AE2-A24D-9CB4-AB4553916C44}"/>
    <dgm:cxn modelId="{075821E1-2635-354C-9E64-A2E7C3BB4A9E}" type="presOf" srcId="{8205E9BB-15D2-E24B-A211-21DA18392876}" destId="{7A88F272-C3BD-044C-9F43-BB3E9F6CF063}" srcOrd="0" destOrd="0" presId="urn:microsoft.com/office/officeart/2005/8/layout/target2"/>
    <dgm:cxn modelId="{8FFD8823-D0BE-524C-BF19-C26755EA91E8}" type="presParOf" srcId="{D2511AE4-BFE2-8744-906F-66A587927B0C}" destId="{268CCF15-D036-774B-B51E-4D8A1A28EA5C}" srcOrd="0" destOrd="0" presId="urn:microsoft.com/office/officeart/2005/8/layout/target2"/>
    <dgm:cxn modelId="{38E0888A-CEC5-C041-A21A-B9700641B77D}" type="presParOf" srcId="{268CCF15-D036-774B-B51E-4D8A1A28EA5C}" destId="{F5642B5B-058C-0849-B10F-9FC87758B8A5}" srcOrd="0" destOrd="0" presId="urn:microsoft.com/office/officeart/2005/8/layout/target2"/>
    <dgm:cxn modelId="{CC96FF8D-BFCE-E14B-BE11-28CB787A8EA9}" type="presParOf" srcId="{268CCF15-D036-774B-B51E-4D8A1A28EA5C}" destId="{1F77368A-D0B0-5A41-B0E8-CACD97676EF1}" srcOrd="1" destOrd="0" presId="urn:microsoft.com/office/officeart/2005/8/layout/target2"/>
    <dgm:cxn modelId="{60868D50-831D-6A4D-8084-05969953C6E9}" type="presParOf" srcId="{1F77368A-D0B0-5A41-B0E8-CACD97676EF1}" destId="{ED3994BF-F877-1847-9A16-847D86835075}" srcOrd="0" destOrd="0" presId="urn:microsoft.com/office/officeart/2005/8/layout/target2"/>
    <dgm:cxn modelId="{2CD3FCFB-8A25-464D-A894-E1BD6F8459D7}" type="presParOf" srcId="{D2511AE4-BFE2-8744-906F-66A587927B0C}" destId="{9AD6EA26-9D45-F049-B0E5-34B4935DCAC1}" srcOrd="1" destOrd="0" presId="urn:microsoft.com/office/officeart/2005/8/layout/target2"/>
    <dgm:cxn modelId="{4A98003C-5B8A-1143-990D-E4FA8CAE697D}" type="presParOf" srcId="{9AD6EA26-9D45-F049-B0E5-34B4935DCAC1}" destId="{505408DD-99B0-4241-BF1A-67E390C441AB}" srcOrd="0" destOrd="0" presId="urn:microsoft.com/office/officeart/2005/8/layout/target2"/>
    <dgm:cxn modelId="{423162DA-63E5-B248-B742-982F5A335FFC}" type="presParOf" srcId="{9AD6EA26-9D45-F049-B0E5-34B4935DCAC1}" destId="{6306E7F3-811E-5945-A896-DB903F9CC92F}" srcOrd="1" destOrd="0" presId="urn:microsoft.com/office/officeart/2005/8/layout/target2"/>
    <dgm:cxn modelId="{A95DCA26-5B6F-4A4B-9BD8-65D935E2AF19}" type="presParOf" srcId="{6306E7F3-811E-5945-A896-DB903F9CC92F}" destId="{7A88F272-C3BD-044C-9F43-BB3E9F6CF063}" srcOrd="0" destOrd="0" presId="urn:microsoft.com/office/officeart/2005/8/layout/targe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23B5BD8F-9B3C-9C48-A60F-6FA46AF3BEAA}" type="doc">
      <dgm:prSet loTypeId="urn:microsoft.com/office/officeart/2005/8/layout/target3" loCatId="relationship" qsTypeId="urn:microsoft.com/office/officeart/2005/8/quickstyle/simple4" qsCatId="simple" csTypeId="urn:microsoft.com/office/officeart/2005/8/colors/accent1_2" csCatId="accent1" phldr="1"/>
      <dgm:spPr/>
      <dgm:t>
        <a:bodyPr/>
        <a:lstStyle/>
        <a:p>
          <a:endParaRPr lang="en-US"/>
        </a:p>
      </dgm:t>
    </dgm:pt>
    <dgm:pt modelId="{709CC00E-FE25-9644-A666-0CD149EAD4D1}">
      <dgm:prSet/>
      <dgm:spPr>
        <a:ln>
          <a:solidFill>
            <a:schemeClr val="accent3">
              <a:lumMod val="75000"/>
            </a:schemeClr>
          </a:solidFill>
        </a:ln>
      </dgm:spPr>
      <dgm:t>
        <a:bodyPr/>
        <a:lstStyle/>
        <a:p>
          <a:pPr rtl="0"/>
          <a:r>
            <a:rPr lang="en-US" b="1" dirty="0"/>
            <a:t>Concerned with assigning attributes to a digital identity and connecting that digital identity to an individual or NPE</a:t>
          </a:r>
        </a:p>
      </dgm:t>
    </dgm:pt>
    <dgm:pt modelId="{0CE5A425-98EE-B84F-8590-30E7CCE6BDBE}" type="parTrans" cxnId="{41E2D6EE-0A86-824D-A743-C564B4B0C87E}">
      <dgm:prSet/>
      <dgm:spPr/>
      <dgm:t>
        <a:bodyPr/>
        <a:lstStyle/>
        <a:p>
          <a:endParaRPr lang="en-US"/>
        </a:p>
      </dgm:t>
    </dgm:pt>
    <dgm:pt modelId="{E21AEFC1-6933-6F48-8BB7-A3F4AF7267CB}" type="sibTrans" cxnId="{41E2D6EE-0A86-824D-A743-C564B4B0C87E}">
      <dgm:prSet/>
      <dgm:spPr/>
      <dgm:t>
        <a:bodyPr/>
        <a:lstStyle/>
        <a:p>
          <a:endParaRPr lang="en-US"/>
        </a:p>
      </dgm:t>
    </dgm:pt>
    <dgm:pt modelId="{790A5300-47C7-0941-B3E3-400A8E81B8CB}">
      <dgm:prSet/>
      <dgm:spPr>
        <a:ln>
          <a:solidFill>
            <a:schemeClr val="accent3">
              <a:lumMod val="75000"/>
            </a:schemeClr>
          </a:solidFill>
        </a:ln>
      </dgm:spPr>
      <dgm:t>
        <a:bodyPr/>
        <a:lstStyle/>
        <a:p>
          <a:pPr rtl="0"/>
          <a:r>
            <a:rPr lang="en-US" b="1" dirty="0"/>
            <a:t>Goal is to establish a trustworthy digital identity that is independent of a specific application or context</a:t>
          </a:r>
        </a:p>
      </dgm:t>
    </dgm:pt>
    <dgm:pt modelId="{4B95ED52-DC99-6944-BB32-588BE2232E00}" type="parTrans" cxnId="{D95A5AA8-3956-A44E-B490-506258A5593B}">
      <dgm:prSet/>
      <dgm:spPr/>
      <dgm:t>
        <a:bodyPr/>
        <a:lstStyle/>
        <a:p>
          <a:endParaRPr lang="en-US"/>
        </a:p>
      </dgm:t>
    </dgm:pt>
    <dgm:pt modelId="{9E4FE684-8A58-E34C-80E9-1A9A388A2886}" type="sibTrans" cxnId="{D95A5AA8-3956-A44E-B490-506258A5593B}">
      <dgm:prSet/>
      <dgm:spPr/>
      <dgm:t>
        <a:bodyPr/>
        <a:lstStyle/>
        <a:p>
          <a:endParaRPr lang="en-US"/>
        </a:p>
      </dgm:t>
    </dgm:pt>
    <dgm:pt modelId="{54A435DD-B234-0F41-94E7-F140A19A6D3A}">
      <dgm:prSet/>
      <dgm:spPr>
        <a:ln>
          <a:solidFill>
            <a:schemeClr val="accent4">
              <a:lumMod val="75000"/>
            </a:schemeClr>
          </a:solidFill>
        </a:ln>
      </dgm:spPr>
      <dgm:t>
        <a:bodyPr/>
        <a:lstStyle/>
        <a:p>
          <a:pPr rtl="0"/>
          <a:r>
            <a:rPr lang="en-US" b="1" dirty="0"/>
            <a:t>Most common approach to access control for applications and programs is to create a digital representation of an identity for the specific use of the application or program</a:t>
          </a:r>
        </a:p>
      </dgm:t>
    </dgm:pt>
    <dgm:pt modelId="{3437A95F-AE9C-F249-8AB0-14CE6B167E3E}" type="parTrans" cxnId="{59F31036-6425-1540-AA8F-0C1C49966113}">
      <dgm:prSet/>
      <dgm:spPr/>
      <dgm:t>
        <a:bodyPr/>
        <a:lstStyle/>
        <a:p>
          <a:endParaRPr lang="en-US"/>
        </a:p>
      </dgm:t>
    </dgm:pt>
    <dgm:pt modelId="{C518A8ED-A656-F648-88FD-9A3D15F34FD5}" type="sibTrans" cxnId="{59F31036-6425-1540-AA8F-0C1C49966113}">
      <dgm:prSet/>
      <dgm:spPr/>
      <dgm:t>
        <a:bodyPr/>
        <a:lstStyle/>
        <a:p>
          <a:endParaRPr lang="en-US"/>
        </a:p>
      </dgm:t>
    </dgm:pt>
    <dgm:pt modelId="{B228EA59-BAA3-1944-B9AF-67ADBB3B4EC1}">
      <dgm:prSet/>
      <dgm:spPr>
        <a:ln>
          <a:solidFill>
            <a:schemeClr val="accent5">
              <a:lumMod val="75000"/>
            </a:schemeClr>
          </a:solidFill>
        </a:ln>
      </dgm:spPr>
      <dgm:t>
        <a:bodyPr/>
        <a:lstStyle/>
        <a:p>
          <a:pPr rtl="0"/>
          <a:r>
            <a:rPr lang="en-US" b="1" dirty="0"/>
            <a:t>Maintenance and protection of the identity itself is  treated as secondary to the mission associated with the application</a:t>
          </a:r>
        </a:p>
      </dgm:t>
    </dgm:pt>
    <dgm:pt modelId="{EEF7684F-60B6-2F48-82EB-1E21D0A7C883}" type="parTrans" cxnId="{2E89EC69-7ED3-7E4D-8FA9-94EC52E81085}">
      <dgm:prSet/>
      <dgm:spPr/>
      <dgm:t>
        <a:bodyPr/>
        <a:lstStyle/>
        <a:p>
          <a:endParaRPr lang="en-US"/>
        </a:p>
      </dgm:t>
    </dgm:pt>
    <dgm:pt modelId="{C9C2E09C-6899-2C4D-BACB-54356AFE10D3}" type="sibTrans" cxnId="{2E89EC69-7ED3-7E4D-8FA9-94EC52E81085}">
      <dgm:prSet/>
      <dgm:spPr/>
      <dgm:t>
        <a:bodyPr/>
        <a:lstStyle/>
        <a:p>
          <a:endParaRPr lang="en-US"/>
        </a:p>
      </dgm:t>
    </dgm:pt>
    <dgm:pt modelId="{1EC01207-D8C8-714F-85C1-E31A7901AE43}">
      <dgm:prSet/>
      <dgm:spPr>
        <a:ln>
          <a:solidFill>
            <a:schemeClr val="accent6">
              <a:lumMod val="75000"/>
            </a:schemeClr>
          </a:solidFill>
        </a:ln>
      </dgm:spPr>
      <dgm:t>
        <a:bodyPr/>
        <a:lstStyle/>
        <a:p>
          <a:pPr rtl="0"/>
          <a:r>
            <a:rPr lang="en-US" b="1" dirty="0">
              <a:solidFill>
                <a:schemeClr val="bg1"/>
              </a:solidFill>
            </a:rPr>
            <a:t>Final element is lifecycle management which includes:</a:t>
          </a:r>
        </a:p>
      </dgm:t>
    </dgm:pt>
    <dgm:pt modelId="{8879CE3B-FA03-ED46-8380-B585B27153FA}" type="parTrans" cxnId="{2A79CE0C-623C-D548-BCE8-F3BDEFB622A6}">
      <dgm:prSet/>
      <dgm:spPr/>
      <dgm:t>
        <a:bodyPr/>
        <a:lstStyle/>
        <a:p>
          <a:endParaRPr lang="en-US"/>
        </a:p>
      </dgm:t>
    </dgm:pt>
    <dgm:pt modelId="{8C294437-E8EB-9348-A606-45E041F02767}" type="sibTrans" cxnId="{2A79CE0C-623C-D548-BCE8-F3BDEFB622A6}">
      <dgm:prSet/>
      <dgm:spPr/>
      <dgm:t>
        <a:bodyPr/>
        <a:lstStyle/>
        <a:p>
          <a:endParaRPr lang="en-US"/>
        </a:p>
      </dgm:t>
    </dgm:pt>
    <dgm:pt modelId="{AA6775E3-AE50-1A4E-BE11-BB02C2D00BBE}">
      <dgm:prSet/>
      <dgm:spPr/>
      <dgm:t>
        <a:bodyPr/>
        <a:lstStyle/>
        <a:p>
          <a:pPr rtl="0"/>
          <a:r>
            <a:rPr lang="en-US" b="1" dirty="0">
              <a:solidFill>
                <a:schemeClr val="bg1"/>
              </a:solidFill>
            </a:rPr>
            <a:t>Mechanisms, policies, and procedures for protecting personal identity information</a:t>
          </a:r>
        </a:p>
      </dgm:t>
    </dgm:pt>
    <dgm:pt modelId="{324F70F5-C5E3-C240-A6B5-1A1627263AEA}" type="parTrans" cxnId="{4847A123-AE29-D747-8396-28648E8C44D6}">
      <dgm:prSet/>
      <dgm:spPr/>
      <dgm:t>
        <a:bodyPr/>
        <a:lstStyle/>
        <a:p>
          <a:endParaRPr lang="en-US"/>
        </a:p>
      </dgm:t>
    </dgm:pt>
    <dgm:pt modelId="{195B783B-9858-AF4D-8728-EFEB177D48C8}" type="sibTrans" cxnId="{4847A123-AE29-D747-8396-28648E8C44D6}">
      <dgm:prSet/>
      <dgm:spPr/>
      <dgm:t>
        <a:bodyPr/>
        <a:lstStyle/>
        <a:p>
          <a:endParaRPr lang="en-US"/>
        </a:p>
      </dgm:t>
    </dgm:pt>
    <dgm:pt modelId="{537BB5F1-DEA7-F244-8770-76093FB910E1}">
      <dgm:prSet/>
      <dgm:spPr/>
      <dgm:t>
        <a:bodyPr/>
        <a:lstStyle/>
        <a:p>
          <a:pPr rtl="0"/>
          <a:r>
            <a:rPr lang="en-US" b="1" dirty="0">
              <a:solidFill>
                <a:schemeClr val="bg1"/>
              </a:solidFill>
            </a:rPr>
            <a:t>Controlling access to identity data</a:t>
          </a:r>
        </a:p>
      </dgm:t>
    </dgm:pt>
    <dgm:pt modelId="{59CFAADA-63D7-3D4E-97A1-EBFF46FBCF55}" type="parTrans" cxnId="{EE23D79D-0DE7-E446-8713-970A783C3ACA}">
      <dgm:prSet/>
      <dgm:spPr/>
      <dgm:t>
        <a:bodyPr/>
        <a:lstStyle/>
        <a:p>
          <a:endParaRPr lang="en-US"/>
        </a:p>
      </dgm:t>
    </dgm:pt>
    <dgm:pt modelId="{88116B50-6330-1A4C-B09E-B13560C4F5D2}" type="sibTrans" cxnId="{EE23D79D-0DE7-E446-8713-970A783C3ACA}">
      <dgm:prSet/>
      <dgm:spPr/>
      <dgm:t>
        <a:bodyPr/>
        <a:lstStyle/>
        <a:p>
          <a:endParaRPr lang="en-US"/>
        </a:p>
      </dgm:t>
    </dgm:pt>
    <dgm:pt modelId="{6A3FFF03-CDFB-BE44-A6A2-2751DB7F002A}">
      <dgm:prSet/>
      <dgm:spPr/>
      <dgm:t>
        <a:bodyPr/>
        <a:lstStyle/>
        <a:p>
          <a:pPr rtl="0"/>
          <a:r>
            <a:rPr lang="en-US" b="1" dirty="0">
              <a:solidFill>
                <a:schemeClr val="bg1"/>
              </a:solidFill>
            </a:rPr>
            <a:t>Techniques for sharing authoritative identity data with applications that need it</a:t>
          </a:r>
        </a:p>
      </dgm:t>
    </dgm:pt>
    <dgm:pt modelId="{6997DBC4-D6E6-814A-840E-010522168867}" type="parTrans" cxnId="{A9261CEF-73C6-4B45-9E3A-7349CE80B1B2}">
      <dgm:prSet/>
      <dgm:spPr/>
      <dgm:t>
        <a:bodyPr/>
        <a:lstStyle/>
        <a:p>
          <a:endParaRPr lang="en-US"/>
        </a:p>
      </dgm:t>
    </dgm:pt>
    <dgm:pt modelId="{A196775C-4D1D-5841-BC16-C5092EDF22FA}" type="sibTrans" cxnId="{A9261CEF-73C6-4B45-9E3A-7349CE80B1B2}">
      <dgm:prSet/>
      <dgm:spPr/>
      <dgm:t>
        <a:bodyPr/>
        <a:lstStyle/>
        <a:p>
          <a:endParaRPr lang="en-US"/>
        </a:p>
      </dgm:t>
    </dgm:pt>
    <dgm:pt modelId="{437821C7-F664-2F47-B51A-0253DD3E2156}">
      <dgm:prSet/>
      <dgm:spPr/>
      <dgm:t>
        <a:bodyPr/>
        <a:lstStyle/>
        <a:p>
          <a:pPr rtl="0"/>
          <a:r>
            <a:rPr lang="en-US" b="1" dirty="0">
              <a:solidFill>
                <a:schemeClr val="bg1"/>
              </a:solidFill>
            </a:rPr>
            <a:t>Revocation of an enterprise identity</a:t>
          </a:r>
        </a:p>
      </dgm:t>
    </dgm:pt>
    <dgm:pt modelId="{F6695049-5FE1-E646-87DF-54C7166BFFDC}" type="parTrans" cxnId="{6DD9DCD7-8A4B-6346-8AE7-6DC850A739EE}">
      <dgm:prSet/>
      <dgm:spPr/>
      <dgm:t>
        <a:bodyPr/>
        <a:lstStyle/>
        <a:p>
          <a:endParaRPr lang="en-US"/>
        </a:p>
      </dgm:t>
    </dgm:pt>
    <dgm:pt modelId="{FE63E553-E234-884D-BFEB-3458A8E69C33}" type="sibTrans" cxnId="{6DD9DCD7-8A4B-6346-8AE7-6DC850A739EE}">
      <dgm:prSet/>
      <dgm:spPr/>
      <dgm:t>
        <a:bodyPr/>
        <a:lstStyle/>
        <a:p>
          <a:endParaRPr lang="en-US"/>
        </a:p>
      </dgm:t>
    </dgm:pt>
    <dgm:pt modelId="{D38A63B2-019A-9B40-8ECE-1E0E629FD355}" type="pres">
      <dgm:prSet presAssocID="{23B5BD8F-9B3C-9C48-A60F-6FA46AF3BEAA}" presName="Name0" presStyleCnt="0">
        <dgm:presLayoutVars>
          <dgm:chMax val="7"/>
          <dgm:dir/>
          <dgm:animLvl val="lvl"/>
          <dgm:resizeHandles val="exact"/>
        </dgm:presLayoutVars>
      </dgm:prSet>
      <dgm:spPr/>
    </dgm:pt>
    <dgm:pt modelId="{EEBB370E-2471-BF4F-8E10-B2A82C416590}" type="pres">
      <dgm:prSet presAssocID="{709CC00E-FE25-9644-A666-0CD149EAD4D1}" presName="circle1" presStyleLbl="node1" presStyleIdx="0" presStyleCnt="5"/>
      <dgm:spPr>
        <a:solidFill>
          <a:schemeClr val="accent3">
            <a:lumMod val="75000"/>
          </a:schemeClr>
        </a:solidFill>
      </dgm:spPr>
    </dgm:pt>
    <dgm:pt modelId="{99556297-B7D4-AB4D-9D51-04945F36C030}" type="pres">
      <dgm:prSet presAssocID="{709CC00E-FE25-9644-A666-0CD149EAD4D1}" presName="space" presStyleCnt="0"/>
      <dgm:spPr/>
    </dgm:pt>
    <dgm:pt modelId="{6E63B1C6-83E2-F54F-9D91-C646D42A8853}" type="pres">
      <dgm:prSet presAssocID="{709CC00E-FE25-9644-A666-0CD149EAD4D1}" presName="rect1" presStyleLbl="alignAcc1" presStyleIdx="0" presStyleCnt="5"/>
      <dgm:spPr/>
    </dgm:pt>
    <dgm:pt modelId="{EF9C1A0E-71C2-B840-AC86-E8EC0E06E0D2}" type="pres">
      <dgm:prSet presAssocID="{790A5300-47C7-0941-B3E3-400A8E81B8CB}" presName="vertSpace2" presStyleLbl="node1" presStyleIdx="0" presStyleCnt="5"/>
      <dgm:spPr/>
    </dgm:pt>
    <dgm:pt modelId="{F64B686A-B440-6241-84CC-993A05FEDEF4}" type="pres">
      <dgm:prSet presAssocID="{790A5300-47C7-0941-B3E3-400A8E81B8CB}" presName="circle2" presStyleLbl="node1" presStyleIdx="1" presStyleCnt="5"/>
      <dgm:spPr>
        <a:solidFill>
          <a:schemeClr val="accent4">
            <a:lumMod val="75000"/>
          </a:schemeClr>
        </a:solidFill>
      </dgm:spPr>
    </dgm:pt>
    <dgm:pt modelId="{CA871D24-64AF-FB44-B220-32C1E0FA3BDB}" type="pres">
      <dgm:prSet presAssocID="{790A5300-47C7-0941-B3E3-400A8E81B8CB}" presName="rect2" presStyleLbl="alignAcc1" presStyleIdx="1" presStyleCnt="5"/>
      <dgm:spPr/>
    </dgm:pt>
    <dgm:pt modelId="{C80B1C4E-CE45-DD41-BE63-4E13C981B7A7}" type="pres">
      <dgm:prSet presAssocID="{54A435DD-B234-0F41-94E7-F140A19A6D3A}" presName="vertSpace3" presStyleLbl="node1" presStyleIdx="1" presStyleCnt="5"/>
      <dgm:spPr/>
    </dgm:pt>
    <dgm:pt modelId="{1C7BBBCF-2793-3C46-A6BF-1014F07F145E}" type="pres">
      <dgm:prSet presAssocID="{54A435DD-B234-0F41-94E7-F140A19A6D3A}" presName="circle3" presStyleLbl="node1" presStyleIdx="2" presStyleCnt="5"/>
      <dgm:spPr>
        <a:solidFill>
          <a:schemeClr val="accent5">
            <a:lumMod val="75000"/>
          </a:schemeClr>
        </a:solidFill>
      </dgm:spPr>
    </dgm:pt>
    <dgm:pt modelId="{E1667A58-2546-A44E-B567-5DC579EFD80F}" type="pres">
      <dgm:prSet presAssocID="{54A435DD-B234-0F41-94E7-F140A19A6D3A}" presName="rect3" presStyleLbl="alignAcc1" presStyleIdx="2" presStyleCnt="5"/>
      <dgm:spPr/>
    </dgm:pt>
    <dgm:pt modelId="{910246A8-84E6-7A4E-99A8-B892F0CDED24}" type="pres">
      <dgm:prSet presAssocID="{B228EA59-BAA3-1944-B9AF-67ADBB3B4EC1}" presName="vertSpace4" presStyleLbl="node1" presStyleIdx="2" presStyleCnt="5"/>
      <dgm:spPr/>
    </dgm:pt>
    <dgm:pt modelId="{FFBE0D89-9E6A-B043-AE72-AF27332AF257}" type="pres">
      <dgm:prSet presAssocID="{B228EA59-BAA3-1944-B9AF-67ADBB3B4EC1}" presName="circle4" presStyleLbl="node1" presStyleIdx="3" presStyleCnt="5"/>
      <dgm:spPr>
        <a:solidFill>
          <a:schemeClr val="accent1">
            <a:lumMod val="75000"/>
          </a:schemeClr>
        </a:solidFill>
      </dgm:spPr>
    </dgm:pt>
    <dgm:pt modelId="{86DC1A71-938B-DD44-A290-13FDF63A3060}" type="pres">
      <dgm:prSet presAssocID="{B228EA59-BAA3-1944-B9AF-67ADBB3B4EC1}" presName="rect4" presStyleLbl="alignAcc1" presStyleIdx="3" presStyleCnt="5"/>
      <dgm:spPr/>
    </dgm:pt>
    <dgm:pt modelId="{AD19A3DE-6922-9544-9A09-4F896E188BDD}" type="pres">
      <dgm:prSet presAssocID="{1EC01207-D8C8-714F-85C1-E31A7901AE43}" presName="vertSpace5" presStyleLbl="node1" presStyleIdx="3" presStyleCnt="5"/>
      <dgm:spPr/>
    </dgm:pt>
    <dgm:pt modelId="{282FDDEB-407B-D045-8251-0E7AAEE61017}" type="pres">
      <dgm:prSet presAssocID="{1EC01207-D8C8-714F-85C1-E31A7901AE43}" presName="circle5" presStyleLbl="node1" presStyleIdx="4" presStyleCnt="5"/>
      <dgm:spPr>
        <a:solidFill>
          <a:schemeClr val="accent6">
            <a:lumMod val="75000"/>
          </a:schemeClr>
        </a:solidFill>
      </dgm:spPr>
    </dgm:pt>
    <dgm:pt modelId="{2FEB8184-45B7-4545-AC83-434F7A3F15F9}" type="pres">
      <dgm:prSet presAssocID="{1EC01207-D8C8-714F-85C1-E31A7901AE43}" presName="rect5" presStyleLbl="alignAcc1" presStyleIdx="4" presStyleCnt="5"/>
      <dgm:spPr/>
    </dgm:pt>
    <dgm:pt modelId="{00158A6F-EF13-FC43-8882-02760A94ADFB}" type="pres">
      <dgm:prSet presAssocID="{709CC00E-FE25-9644-A666-0CD149EAD4D1}" presName="rect1ParTx" presStyleLbl="alignAcc1" presStyleIdx="4" presStyleCnt="5">
        <dgm:presLayoutVars>
          <dgm:chMax val="1"/>
          <dgm:bulletEnabled val="1"/>
        </dgm:presLayoutVars>
      </dgm:prSet>
      <dgm:spPr/>
    </dgm:pt>
    <dgm:pt modelId="{D20EEF68-9770-0744-B205-B6066FBE7CDA}" type="pres">
      <dgm:prSet presAssocID="{709CC00E-FE25-9644-A666-0CD149EAD4D1}" presName="rect1ChTx" presStyleLbl="alignAcc1" presStyleIdx="4" presStyleCnt="5">
        <dgm:presLayoutVars>
          <dgm:bulletEnabled val="1"/>
        </dgm:presLayoutVars>
      </dgm:prSet>
      <dgm:spPr/>
    </dgm:pt>
    <dgm:pt modelId="{29150E39-72D6-6449-9605-D75717A3AAEB}" type="pres">
      <dgm:prSet presAssocID="{790A5300-47C7-0941-B3E3-400A8E81B8CB}" presName="rect2ParTx" presStyleLbl="alignAcc1" presStyleIdx="4" presStyleCnt="5">
        <dgm:presLayoutVars>
          <dgm:chMax val="1"/>
          <dgm:bulletEnabled val="1"/>
        </dgm:presLayoutVars>
      </dgm:prSet>
      <dgm:spPr/>
    </dgm:pt>
    <dgm:pt modelId="{B8748F0E-44C2-5E40-8479-527418A4E59F}" type="pres">
      <dgm:prSet presAssocID="{790A5300-47C7-0941-B3E3-400A8E81B8CB}" presName="rect2ChTx" presStyleLbl="alignAcc1" presStyleIdx="4" presStyleCnt="5">
        <dgm:presLayoutVars>
          <dgm:bulletEnabled val="1"/>
        </dgm:presLayoutVars>
      </dgm:prSet>
      <dgm:spPr/>
    </dgm:pt>
    <dgm:pt modelId="{3BB61FBF-E5A1-7D4D-8708-5C1154EA56BB}" type="pres">
      <dgm:prSet presAssocID="{54A435DD-B234-0F41-94E7-F140A19A6D3A}" presName="rect3ParTx" presStyleLbl="alignAcc1" presStyleIdx="4" presStyleCnt="5">
        <dgm:presLayoutVars>
          <dgm:chMax val="1"/>
          <dgm:bulletEnabled val="1"/>
        </dgm:presLayoutVars>
      </dgm:prSet>
      <dgm:spPr/>
    </dgm:pt>
    <dgm:pt modelId="{04B10D5D-FDB7-D645-860A-12E20E3590D1}" type="pres">
      <dgm:prSet presAssocID="{54A435DD-B234-0F41-94E7-F140A19A6D3A}" presName="rect3ChTx" presStyleLbl="alignAcc1" presStyleIdx="4" presStyleCnt="5">
        <dgm:presLayoutVars>
          <dgm:bulletEnabled val="1"/>
        </dgm:presLayoutVars>
      </dgm:prSet>
      <dgm:spPr/>
    </dgm:pt>
    <dgm:pt modelId="{300C3A23-8942-3E47-BD4B-B030BF5D6BBD}" type="pres">
      <dgm:prSet presAssocID="{B228EA59-BAA3-1944-B9AF-67ADBB3B4EC1}" presName="rect4ParTx" presStyleLbl="alignAcc1" presStyleIdx="4" presStyleCnt="5">
        <dgm:presLayoutVars>
          <dgm:chMax val="1"/>
          <dgm:bulletEnabled val="1"/>
        </dgm:presLayoutVars>
      </dgm:prSet>
      <dgm:spPr/>
    </dgm:pt>
    <dgm:pt modelId="{F1E0495C-B5DA-F641-A64E-0AF77F3C316C}" type="pres">
      <dgm:prSet presAssocID="{B228EA59-BAA3-1944-B9AF-67ADBB3B4EC1}" presName="rect4ChTx" presStyleLbl="alignAcc1" presStyleIdx="4" presStyleCnt="5">
        <dgm:presLayoutVars>
          <dgm:bulletEnabled val="1"/>
        </dgm:presLayoutVars>
      </dgm:prSet>
      <dgm:spPr/>
    </dgm:pt>
    <dgm:pt modelId="{F063E6BD-095A-A648-8A4F-BDA4392C0B10}" type="pres">
      <dgm:prSet presAssocID="{1EC01207-D8C8-714F-85C1-E31A7901AE43}" presName="rect5ParTx" presStyleLbl="alignAcc1" presStyleIdx="4" presStyleCnt="5">
        <dgm:presLayoutVars>
          <dgm:chMax val="1"/>
          <dgm:bulletEnabled val="1"/>
        </dgm:presLayoutVars>
      </dgm:prSet>
      <dgm:spPr/>
    </dgm:pt>
    <dgm:pt modelId="{96710D7E-F2C1-A04C-BDE7-E9BA616CEEDB}" type="pres">
      <dgm:prSet presAssocID="{1EC01207-D8C8-714F-85C1-E31A7901AE43}" presName="rect5ChTx" presStyleLbl="alignAcc1" presStyleIdx="4" presStyleCnt="5">
        <dgm:presLayoutVars>
          <dgm:bulletEnabled val="1"/>
        </dgm:presLayoutVars>
      </dgm:prSet>
      <dgm:spPr/>
    </dgm:pt>
  </dgm:ptLst>
  <dgm:cxnLst>
    <dgm:cxn modelId="{7D9B0808-0A63-7D41-883D-846DE05F2DC3}" type="presOf" srcId="{B228EA59-BAA3-1944-B9AF-67ADBB3B4EC1}" destId="{300C3A23-8942-3E47-BD4B-B030BF5D6BBD}" srcOrd="1" destOrd="0" presId="urn:microsoft.com/office/officeart/2005/8/layout/target3"/>
    <dgm:cxn modelId="{B3E1200C-DCD5-184E-9705-54A046265E1E}" type="presOf" srcId="{54A435DD-B234-0F41-94E7-F140A19A6D3A}" destId="{3BB61FBF-E5A1-7D4D-8708-5C1154EA56BB}" srcOrd="1" destOrd="0" presId="urn:microsoft.com/office/officeart/2005/8/layout/target3"/>
    <dgm:cxn modelId="{2A79CE0C-623C-D548-BCE8-F3BDEFB622A6}" srcId="{23B5BD8F-9B3C-9C48-A60F-6FA46AF3BEAA}" destId="{1EC01207-D8C8-714F-85C1-E31A7901AE43}" srcOrd="4" destOrd="0" parTransId="{8879CE3B-FA03-ED46-8380-B585B27153FA}" sibTransId="{8C294437-E8EB-9348-A606-45E041F02767}"/>
    <dgm:cxn modelId="{4847A123-AE29-D747-8396-28648E8C44D6}" srcId="{1EC01207-D8C8-714F-85C1-E31A7901AE43}" destId="{AA6775E3-AE50-1A4E-BE11-BB02C2D00BBE}" srcOrd="0" destOrd="0" parTransId="{324F70F5-C5E3-C240-A6B5-1A1627263AEA}" sibTransId="{195B783B-9858-AF4D-8728-EFEB177D48C8}"/>
    <dgm:cxn modelId="{7EA2D930-030C-1641-8FCC-F168919C3A27}" type="presOf" srcId="{6A3FFF03-CDFB-BE44-A6A2-2751DB7F002A}" destId="{96710D7E-F2C1-A04C-BDE7-E9BA616CEEDB}" srcOrd="0" destOrd="2" presId="urn:microsoft.com/office/officeart/2005/8/layout/target3"/>
    <dgm:cxn modelId="{59F31036-6425-1540-AA8F-0C1C49966113}" srcId="{23B5BD8F-9B3C-9C48-A60F-6FA46AF3BEAA}" destId="{54A435DD-B234-0F41-94E7-F140A19A6D3A}" srcOrd="2" destOrd="0" parTransId="{3437A95F-AE9C-F249-8AB0-14CE6B167E3E}" sibTransId="{C518A8ED-A656-F648-88FD-9A3D15F34FD5}"/>
    <dgm:cxn modelId="{F2E1F646-BB6D-7C4C-9495-828AB627DDE4}" type="presOf" srcId="{23B5BD8F-9B3C-9C48-A60F-6FA46AF3BEAA}" destId="{D38A63B2-019A-9B40-8ECE-1E0E629FD355}" srcOrd="0" destOrd="0" presId="urn:microsoft.com/office/officeart/2005/8/layout/target3"/>
    <dgm:cxn modelId="{3C77C460-5A53-324A-AD47-02E30578A00E}" type="presOf" srcId="{709CC00E-FE25-9644-A666-0CD149EAD4D1}" destId="{00158A6F-EF13-FC43-8882-02760A94ADFB}" srcOrd="1" destOrd="0" presId="urn:microsoft.com/office/officeart/2005/8/layout/target3"/>
    <dgm:cxn modelId="{2E89EC69-7ED3-7E4D-8FA9-94EC52E81085}" srcId="{23B5BD8F-9B3C-9C48-A60F-6FA46AF3BEAA}" destId="{B228EA59-BAA3-1944-B9AF-67ADBB3B4EC1}" srcOrd="3" destOrd="0" parTransId="{EEF7684F-60B6-2F48-82EB-1E21D0A7C883}" sibTransId="{C9C2E09C-6899-2C4D-BACB-54356AFE10D3}"/>
    <dgm:cxn modelId="{E660917B-A7B1-A847-B88F-F3A6DEAD665D}" type="presOf" srcId="{54A435DD-B234-0F41-94E7-F140A19A6D3A}" destId="{E1667A58-2546-A44E-B567-5DC579EFD80F}" srcOrd="0" destOrd="0" presId="urn:microsoft.com/office/officeart/2005/8/layout/target3"/>
    <dgm:cxn modelId="{8CCCFA7B-4006-5E44-9B94-1C016B44CF4E}" type="presOf" srcId="{537BB5F1-DEA7-F244-8770-76093FB910E1}" destId="{96710D7E-F2C1-A04C-BDE7-E9BA616CEEDB}" srcOrd="0" destOrd="1" presId="urn:microsoft.com/office/officeart/2005/8/layout/target3"/>
    <dgm:cxn modelId="{3A9B0F84-D101-9441-A11C-BF5F73DE643B}" type="presOf" srcId="{709CC00E-FE25-9644-A666-0CD149EAD4D1}" destId="{6E63B1C6-83E2-F54F-9D91-C646D42A8853}" srcOrd="0" destOrd="0" presId="urn:microsoft.com/office/officeart/2005/8/layout/target3"/>
    <dgm:cxn modelId="{EE23D79D-0DE7-E446-8713-970A783C3ACA}" srcId="{1EC01207-D8C8-714F-85C1-E31A7901AE43}" destId="{537BB5F1-DEA7-F244-8770-76093FB910E1}" srcOrd="1" destOrd="0" parTransId="{59CFAADA-63D7-3D4E-97A1-EBFF46FBCF55}" sibTransId="{88116B50-6330-1A4C-B09E-B13560C4F5D2}"/>
    <dgm:cxn modelId="{CF99BDA2-A981-8843-B0F0-D7D73206A7C6}" type="presOf" srcId="{1EC01207-D8C8-714F-85C1-E31A7901AE43}" destId="{2FEB8184-45B7-4545-AC83-434F7A3F15F9}" srcOrd="0" destOrd="0" presId="urn:microsoft.com/office/officeart/2005/8/layout/target3"/>
    <dgm:cxn modelId="{D95A5AA8-3956-A44E-B490-506258A5593B}" srcId="{23B5BD8F-9B3C-9C48-A60F-6FA46AF3BEAA}" destId="{790A5300-47C7-0941-B3E3-400A8E81B8CB}" srcOrd="1" destOrd="0" parTransId="{4B95ED52-DC99-6944-BB32-588BE2232E00}" sibTransId="{9E4FE684-8A58-E34C-80E9-1A9A388A2886}"/>
    <dgm:cxn modelId="{C8B2C3AA-1AB8-B44F-8701-1EED0ACBD649}" type="presOf" srcId="{AA6775E3-AE50-1A4E-BE11-BB02C2D00BBE}" destId="{96710D7E-F2C1-A04C-BDE7-E9BA616CEEDB}" srcOrd="0" destOrd="0" presId="urn:microsoft.com/office/officeart/2005/8/layout/target3"/>
    <dgm:cxn modelId="{44FBD9B2-B9BC-054D-841E-695545C1C4F7}" type="presOf" srcId="{B228EA59-BAA3-1944-B9AF-67ADBB3B4EC1}" destId="{86DC1A71-938B-DD44-A290-13FDF63A3060}" srcOrd="0" destOrd="0" presId="urn:microsoft.com/office/officeart/2005/8/layout/target3"/>
    <dgm:cxn modelId="{27159DBA-9992-8148-AB4F-B26C08EC7A6B}" type="presOf" srcId="{1EC01207-D8C8-714F-85C1-E31A7901AE43}" destId="{F063E6BD-095A-A648-8A4F-BDA4392C0B10}" srcOrd="1" destOrd="0" presId="urn:microsoft.com/office/officeart/2005/8/layout/target3"/>
    <dgm:cxn modelId="{956F7CBB-0B82-B34F-9B25-0FA47954E971}" type="presOf" srcId="{790A5300-47C7-0941-B3E3-400A8E81B8CB}" destId="{29150E39-72D6-6449-9605-D75717A3AAEB}" srcOrd="1" destOrd="0" presId="urn:microsoft.com/office/officeart/2005/8/layout/target3"/>
    <dgm:cxn modelId="{6DD9DCD7-8A4B-6346-8AE7-6DC850A739EE}" srcId="{1EC01207-D8C8-714F-85C1-E31A7901AE43}" destId="{437821C7-F664-2F47-B51A-0253DD3E2156}" srcOrd="3" destOrd="0" parTransId="{F6695049-5FE1-E646-87DF-54C7166BFFDC}" sibTransId="{FE63E553-E234-884D-BFEB-3458A8E69C33}"/>
    <dgm:cxn modelId="{7AAF66E1-3D73-284D-A3A7-487E738C7F72}" type="presOf" srcId="{790A5300-47C7-0941-B3E3-400A8E81B8CB}" destId="{CA871D24-64AF-FB44-B220-32C1E0FA3BDB}" srcOrd="0" destOrd="0" presId="urn:microsoft.com/office/officeart/2005/8/layout/target3"/>
    <dgm:cxn modelId="{41E2D6EE-0A86-824D-A743-C564B4B0C87E}" srcId="{23B5BD8F-9B3C-9C48-A60F-6FA46AF3BEAA}" destId="{709CC00E-FE25-9644-A666-0CD149EAD4D1}" srcOrd="0" destOrd="0" parTransId="{0CE5A425-98EE-B84F-8590-30E7CCE6BDBE}" sibTransId="{E21AEFC1-6933-6F48-8BB7-A3F4AF7267CB}"/>
    <dgm:cxn modelId="{A9261CEF-73C6-4B45-9E3A-7349CE80B1B2}" srcId="{1EC01207-D8C8-714F-85C1-E31A7901AE43}" destId="{6A3FFF03-CDFB-BE44-A6A2-2751DB7F002A}" srcOrd="2" destOrd="0" parTransId="{6997DBC4-D6E6-814A-840E-010522168867}" sibTransId="{A196775C-4D1D-5841-BC16-C5092EDF22FA}"/>
    <dgm:cxn modelId="{64213CF7-7338-874B-9A3B-D68EE3DB2884}" type="presOf" srcId="{437821C7-F664-2F47-B51A-0253DD3E2156}" destId="{96710D7E-F2C1-A04C-BDE7-E9BA616CEEDB}" srcOrd="0" destOrd="3" presId="urn:microsoft.com/office/officeart/2005/8/layout/target3"/>
    <dgm:cxn modelId="{1C9D9736-9068-CC4C-9D28-4D2F2D5F81B2}" type="presParOf" srcId="{D38A63B2-019A-9B40-8ECE-1E0E629FD355}" destId="{EEBB370E-2471-BF4F-8E10-B2A82C416590}" srcOrd="0" destOrd="0" presId="urn:microsoft.com/office/officeart/2005/8/layout/target3"/>
    <dgm:cxn modelId="{AA8D26A5-683E-1246-9CFE-BE340B0C86BC}" type="presParOf" srcId="{D38A63B2-019A-9B40-8ECE-1E0E629FD355}" destId="{99556297-B7D4-AB4D-9D51-04945F36C030}" srcOrd="1" destOrd="0" presId="urn:microsoft.com/office/officeart/2005/8/layout/target3"/>
    <dgm:cxn modelId="{79A0A187-5B1F-A24F-805F-AB67B2C0BE28}" type="presParOf" srcId="{D38A63B2-019A-9B40-8ECE-1E0E629FD355}" destId="{6E63B1C6-83E2-F54F-9D91-C646D42A8853}" srcOrd="2" destOrd="0" presId="urn:microsoft.com/office/officeart/2005/8/layout/target3"/>
    <dgm:cxn modelId="{865C967E-4FA7-4E44-AD91-D044BB104E21}" type="presParOf" srcId="{D38A63B2-019A-9B40-8ECE-1E0E629FD355}" destId="{EF9C1A0E-71C2-B840-AC86-E8EC0E06E0D2}" srcOrd="3" destOrd="0" presId="urn:microsoft.com/office/officeart/2005/8/layout/target3"/>
    <dgm:cxn modelId="{9375DE75-DEA6-C948-935F-988044204BCC}" type="presParOf" srcId="{D38A63B2-019A-9B40-8ECE-1E0E629FD355}" destId="{F64B686A-B440-6241-84CC-993A05FEDEF4}" srcOrd="4" destOrd="0" presId="urn:microsoft.com/office/officeart/2005/8/layout/target3"/>
    <dgm:cxn modelId="{E3FD4A3F-927A-ED45-B577-F11F2C10F4D7}" type="presParOf" srcId="{D38A63B2-019A-9B40-8ECE-1E0E629FD355}" destId="{CA871D24-64AF-FB44-B220-32C1E0FA3BDB}" srcOrd="5" destOrd="0" presId="urn:microsoft.com/office/officeart/2005/8/layout/target3"/>
    <dgm:cxn modelId="{19C7AB38-5CDF-3941-AA21-808B8BA89B54}" type="presParOf" srcId="{D38A63B2-019A-9B40-8ECE-1E0E629FD355}" destId="{C80B1C4E-CE45-DD41-BE63-4E13C981B7A7}" srcOrd="6" destOrd="0" presId="urn:microsoft.com/office/officeart/2005/8/layout/target3"/>
    <dgm:cxn modelId="{CE272E7F-55FE-BF42-93B2-A8C7D9639812}" type="presParOf" srcId="{D38A63B2-019A-9B40-8ECE-1E0E629FD355}" destId="{1C7BBBCF-2793-3C46-A6BF-1014F07F145E}" srcOrd="7" destOrd="0" presId="urn:microsoft.com/office/officeart/2005/8/layout/target3"/>
    <dgm:cxn modelId="{BF880FB4-0EE6-F143-B480-6BB8D23C7D86}" type="presParOf" srcId="{D38A63B2-019A-9B40-8ECE-1E0E629FD355}" destId="{E1667A58-2546-A44E-B567-5DC579EFD80F}" srcOrd="8" destOrd="0" presId="urn:microsoft.com/office/officeart/2005/8/layout/target3"/>
    <dgm:cxn modelId="{B469C3CB-D9A9-FB40-B275-E8611E6828E3}" type="presParOf" srcId="{D38A63B2-019A-9B40-8ECE-1E0E629FD355}" destId="{910246A8-84E6-7A4E-99A8-B892F0CDED24}" srcOrd="9" destOrd="0" presId="urn:microsoft.com/office/officeart/2005/8/layout/target3"/>
    <dgm:cxn modelId="{BB62BE6A-FBE7-EA4E-9FF1-29EE815ED8EF}" type="presParOf" srcId="{D38A63B2-019A-9B40-8ECE-1E0E629FD355}" destId="{FFBE0D89-9E6A-B043-AE72-AF27332AF257}" srcOrd="10" destOrd="0" presId="urn:microsoft.com/office/officeart/2005/8/layout/target3"/>
    <dgm:cxn modelId="{756945AF-338D-6942-9697-0F623267D6E8}" type="presParOf" srcId="{D38A63B2-019A-9B40-8ECE-1E0E629FD355}" destId="{86DC1A71-938B-DD44-A290-13FDF63A3060}" srcOrd="11" destOrd="0" presId="urn:microsoft.com/office/officeart/2005/8/layout/target3"/>
    <dgm:cxn modelId="{D94DCA2A-9EFD-D34E-BC61-48AA8A6EE158}" type="presParOf" srcId="{D38A63B2-019A-9B40-8ECE-1E0E629FD355}" destId="{AD19A3DE-6922-9544-9A09-4F896E188BDD}" srcOrd="12" destOrd="0" presId="urn:microsoft.com/office/officeart/2005/8/layout/target3"/>
    <dgm:cxn modelId="{A98C1457-4CB6-D541-9FDE-FFF29FF8170F}" type="presParOf" srcId="{D38A63B2-019A-9B40-8ECE-1E0E629FD355}" destId="{282FDDEB-407B-D045-8251-0E7AAEE61017}" srcOrd="13" destOrd="0" presId="urn:microsoft.com/office/officeart/2005/8/layout/target3"/>
    <dgm:cxn modelId="{BF88A6A0-A2C5-B54B-9FAF-7E3082C2F5B5}" type="presParOf" srcId="{D38A63B2-019A-9B40-8ECE-1E0E629FD355}" destId="{2FEB8184-45B7-4545-AC83-434F7A3F15F9}" srcOrd="14" destOrd="0" presId="urn:microsoft.com/office/officeart/2005/8/layout/target3"/>
    <dgm:cxn modelId="{7A56B0B8-A365-4F4D-9471-08CE3374D68A}" type="presParOf" srcId="{D38A63B2-019A-9B40-8ECE-1E0E629FD355}" destId="{00158A6F-EF13-FC43-8882-02760A94ADFB}" srcOrd="15" destOrd="0" presId="urn:microsoft.com/office/officeart/2005/8/layout/target3"/>
    <dgm:cxn modelId="{3411A50A-5992-BB41-B7C5-AC81D397DFE3}" type="presParOf" srcId="{D38A63B2-019A-9B40-8ECE-1E0E629FD355}" destId="{D20EEF68-9770-0744-B205-B6066FBE7CDA}" srcOrd="16" destOrd="0" presId="urn:microsoft.com/office/officeart/2005/8/layout/target3"/>
    <dgm:cxn modelId="{D8DBDD44-DC65-4044-B567-6D0E7732CB1E}" type="presParOf" srcId="{D38A63B2-019A-9B40-8ECE-1E0E629FD355}" destId="{29150E39-72D6-6449-9605-D75717A3AAEB}" srcOrd="17" destOrd="0" presId="urn:microsoft.com/office/officeart/2005/8/layout/target3"/>
    <dgm:cxn modelId="{4F3E2575-931D-424D-9414-B1CB2C07307B}" type="presParOf" srcId="{D38A63B2-019A-9B40-8ECE-1E0E629FD355}" destId="{B8748F0E-44C2-5E40-8479-527418A4E59F}" srcOrd="18" destOrd="0" presId="urn:microsoft.com/office/officeart/2005/8/layout/target3"/>
    <dgm:cxn modelId="{437C531E-6968-9B42-A912-DB59E08D7BD1}" type="presParOf" srcId="{D38A63B2-019A-9B40-8ECE-1E0E629FD355}" destId="{3BB61FBF-E5A1-7D4D-8708-5C1154EA56BB}" srcOrd="19" destOrd="0" presId="urn:microsoft.com/office/officeart/2005/8/layout/target3"/>
    <dgm:cxn modelId="{D4234765-24EC-D641-B940-3C3637F0D0B0}" type="presParOf" srcId="{D38A63B2-019A-9B40-8ECE-1E0E629FD355}" destId="{04B10D5D-FDB7-D645-860A-12E20E3590D1}" srcOrd="20" destOrd="0" presId="urn:microsoft.com/office/officeart/2005/8/layout/target3"/>
    <dgm:cxn modelId="{5A0A051E-1977-814B-A1F5-309E2CA086C9}" type="presParOf" srcId="{D38A63B2-019A-9B40-8ECE-1E0E629FD355}" destId="{300C3A23-8942-3E47-BD4B-B030BF5D6BBD}" srcOrd="21" destOrd="0" presId="urn:microsoft.com/office/officeart/2005/8/layout/target3"/>
    <dgm:cxn modelId="{A59490A8-D0A9-D543-8C17-320024C347B5}" type="presParOf" srcId="{D38A63B2-019A-9B40-8ECE-1E0E629FD355}" destId="{F1E0495C-B5DA-F641-A64E-0AF77F3C316C}" srcOrd="22" destOrd="0" presId="urn:microsoft.com/office/officeart/2005/8/layout/target3"/>
    <dgm:cxn modelId="{A44F2EBE-6473-BE47-91BC-7D5A0DB177AA}" type="presParOf" srcId="{D38A63B2-019A-9B40-8ECE-1E0E629FD355}" destId="{F063E6BD-095A-A648-8A4F-BDA4392C0B10}" srcOrd="23" destOrd="0" presId="urn:microsoft.com/office/officeart/2005/8/layout/target3"/>
    <dgm:cxn modelId="{4E09B00A-DA9A-5F49-B5CB-590E8847A5C2}" type="presParOf" srcId="{D38A63B2-019A-9B40-8ECE-1E0E629FD355}" destId="{96710D7E-F2C1-A04C-BDE7-E9BA616CEEDB}" srcOrd="24" destOrd="0" presId="urn:microsoft.com/office/officeart/2005/8/layout/targe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26DE38-2859-234E-A384-CD35DA059009}">
      <dsp:nvSpPr>
        <dsp:cNvPr id="0" name=""/>
        <dsp:cNvSpPr/>
      </dsp:nvSpPr>
      <dsp:spPr>
        <a:xfrm>
          <a:off x="1004" y="355370"/>
          <a:ext cx="2350740" cy="117537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2865" tIns="41910" rIns="62865" bIns="41910" numCol="1" spcCol="1270" anchor="ctr" anchorCtr="0">
          <a:noAutofit/>
        </a:bodyPr>
        <a:lstStyle/>
        <a:p>
          <a:pPr marL="0" lvl="0" indent="0" algn="ctr" defTabSz="1466850" rtl="0">
            <a:lnSpc>
              <a:spcPct val="90000"/>
            </a:lnSpc>
            <a:spcBef>
              <a:spcPct val="0"/>
            </a:spcBef>
            <a:spcAft>
              <a:spcPct val="35000"/>
            </a:spcAft>
            <a:buNone/>
          </a:pPr>
          <a:r>
            <a:rPr lang="en-US" sz="3300" b="1" kern="1200" dirty="0"/>
            <a:t>Subject</a:t>
          </a:r>
        </a:p>
      </dsp:txBody>
      <dsp:txXfrm>
        <a:off x="35429" y="389795"/>
        <a:ext cx="2281890" cy="1106520"/>
      </dsp:txXfrm>
    </dsp:sp>
    <dsp:sp modelId="{4D9BCE03-01E7-8442-869B-F522DB954724}">
      <dsp:nvSpPr>
        <dsp:cNvPr id="0" name=""/>
        <dsp:cNvSpPr/>
      </dsp:nvSpPr>
      <dsp:spPr>
        <a:xfrm>
          <a:off x="236078" y="1530740"/>
          <a:ext cx="235074" cy="881527"/>
        </a:xfrm>
        <a:custGeom>
          <a:avLst/>
          <a:gdLst/>
          <a:ahLst/>
          <a:cxnLst/>
          <a:rect l="0" t="0" r="0" b="0"/>
          <a:pathLst>
            <a:path>
              <a:moveTo>
                <a:pt x="0" y="0"/>
              </a:moveTo>
              <a:lnTo>
                <a:pt x="0" y="881527"/>
              </a:lnTo>
              <a:lnTo>
                <a:pt x="235074" y="881527"/>
              </a:lnTo>
            </a:path>
          </a:pathLst>
        </a:custGeom>
        <a:noFill/>
        <a:ln w="9525" cap="flat" cmpd="sng" algn="ctr">
          <a:solidFill>
            <a:schemeClr val="accent5">
              <a:lumMod val="75000"/>
            </a:schemeClr>
          </a:solidFill>
          <a:prstDash val="solid"/>
        </a:ln>
        <a:effectLst/>
      </dsp:spPr>
      <dsp:style>
        <a:lnRef idx="1">
          <a:scrgbClr r="0" g="0" b="0"/>
        </a:lnRef>
        <a:fillRef idx="0">
          <a:scrgbClr r="0" g="0" b="0"/>
        </a:fillRef>
        <a:effectRef idx="0">
          <a:scrgbClr r="0" g="0" b="0"/>
        </a:effectRef>
        <a:fontRef idx="minor"/>
      </dsp:style>
    </dsp:sp>
    <dsp:sp modelId="{CDC5A4C9-84B9-8D4B-ABB0-8B751FEFC374}">
      <dsp:nvSpPr>
        <dsp:cNvPr id="0" name=""/>
        <dsp:cNvSpPr/>
      </dsp:nvSpPr>
      <dsp:spPr>
        <a:xfrm>
          <a:off x="471152" y="1824582"/>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marL="0" lvl="0" indent="0" algn="ctr" defTabSz="533400" rtl="0">
            <a:lnSpc>
              <a:spcPct val="90000"/>
            </a:lnSpc>
            <a:spcBef>
              <a:spcPct val="0"/>
            </a:spcBef>
            <a:spcAft>
              <a:spcPct val="35000"/>
            </a:spcAft>
            <a:buNone/>
          </a:pPr>
          <a:r>
            <a:rPr lang="en-US" sz="1200" b="1" kern="1200" dirty="0">
              <a:latin typeface="+mj-lt"/>
            </a:rPr>
            <a:t>An entity capable of accessing </a:t>
          </a:r>
          <a:r>
            <a:rPr lang="en-US" sz="1100" b="1" kern="1200" dirty="0">
              <a:latin typeface="+mj-lt"/>
            </a:rPr>
            <a:t>objects</a:t>
          </a:r>
        </a:p>
      </dsp:txBody>
      <dsp:txXfrm>
        <a:off x="505577" y="1859007"/>
        <a:ext cx="1811742" cy="1106520"/>
      </dsp:txXfrm>
    </dsp:sp>
    <dsp:sp modelId="{69A672A6-2F67-DE42-BA13-99F6E1FB1730}">
      <dsp:nvSpPr>
        <dsp:cNvPr id="0" name=""/>
        <dsp:cNvSpPr/>
      </dsp:nvSpPr>
      <dsp:spPr>
        <a:xfrm>
          <a:off x="236078" y="1530740"/>
          <a:ext cx="235074" cy="2350740"/>
        </a:xfrm>
        <a:custGeom>
          <a:avLst/>
          <a:gdLst/>
          <a:ahLst/>
          <a:cxnLst/>
          <a:rect l="0" t="0" r="0" b="0"/>
          <a:pathLst>
            <a:path>
              <a:moveTo>
                <a:pt x="0" y="0"/>
              </a:moveTo>
              <a:lnTo>
                <a:pt x="0" y="2350740"/>
              </a:lnTo>
              <a:lnTo>
                <a:pt x="235074" y="2350740"/>
              </a:lnTo>
            </a:path>
          </a:pathLst>
        </a:custGeom>
        <a:noFill/>
        <a:ln w="9525" cap="flat" cmpd="sng" algn="ctr">
          <a:solidFill>
            <a:schemeClr val="accent5">
              <a:lumMod val="75000"/>
            </a:schemeClr>
          </a:solidFill>
          <a:prstDash val="solid"/>
        </a:ln>
        <a:effectLst/>
      </dsp:spPr>
      <dsp:style>
        <a:lnRef idx="1">
          <a:scrgbClr r="0" g="0" b="0"/>
        </a:lnRef>
        <a:fillRef idx="0">
          <a:scrgbClr r="0" g="0" b="0"/>
        </a:fillRef>
        <a:effectRef idx="0">
          <a:scrgbClr r="0" g="0" b="0"/>
        </a:effectRef>
        <a:fontRef idx="minor"/>
      </dsp:style>
    </dsp:sp>
    <dsp:sp modelId="{4F0C771B-DDE4-6B47-B4DC-008564CEE0E5}">
      <dsp:nvSpPr>
        <dsp:cNvPr id="0" name=""/>
        <dsp:cNvSpPr/>
      </dsp:nvSpPr>
      <dsp:spPr>
        <a:xfrm>
          <a:off x="471152" y="3293795"/>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2860" tIns="15240" rIns="22860" bIns="15240" numCol="1" spcCol="1270" anchor="t" anchorCtr="0">
          <a:noAutofit/>
        </a:bodyPr>
        <a:lstStyle/>
        <a:p>
          <a:pPr marL="0" lvl="0" indent="0" algn="l" defTabSz="533400" rtl="0">
            <a:lnSpc>
              <a:spcPct val="90000"/>
            </a:lnSpc>
            <a:spcBef>
              <a:spcPct val="0"/>
            </a:spcBef>
            <a:spcAft>
              <a:spcPct val="35000"/>
            </a:spcAft>
            <a:buNone/>
          </a:pPr>
          <a:r>
            <a:rPr lang="en-US" sz="1200" b="1" kern="1200" dirty="0">
              <a:latin typeface="+mj-lt"/>
            </a:rPr>
            <a:t>Three classes</a:t>
          </a:r>
        </a:p>
        <a:p>
          <a:pPr marL="114300" lvl="1" indent="-114300" algn="l" defTabSz="533400" rtl="0">
            <a:lnSpc>
              <a:spcPct val="90000"/>
            </a:lnSpc>
            <a:spcBef>
              <a:spcPct val="0"/>
            </a:spcBef>
            <a:spcAft>
              <a:spcPct val="15000"/>
            </a:spcAft>
            <a:buChar char="•"/>
          </a:pPr>
          <a:r>
            <a:rPr lang="en-US" sz="1200" b="1" kern="1200" dirty="0">
              <a:latin typeface="+mj-lt"/>
            </a:rPr>
            <a:t>Owner</a:t>
          </a:r>
        </a:p>
        <a:p>
          <a:pPr marL="114300" lvl="1" indent="-114300" algn="l" defTabSz="533400" rtl="0">
            <a:lnSpc>
              <a:spcPct val="90000"/>
            </a:lnSpc>
            <a:spcBef>
              <a:spcPct val="0"/>
            </a:spcBef>
            <a:spcAft>
              <a:spcPct val="15000"/>
            </a:spcAft>
            <a:buChar char="•"/>
          </a:pPr>
          <a:r>
            <a:rPr lang="en-US" sz="1200" b="1" kern="1200" dirty="0">
              <a:latin typeface="+mj-lt"/>
            </a:rPr>
            <a:t>Group</a:t>
          </a:r>
        </a:p>
        <a:p>
          <a:pPr marL="114300" lvl="1" indent="-114300" algn="l" defTabSz="533400" rtl="0">
            <a:lnSpc>
              <a:spcPct val="90000"/>
            </a:lnSpc>
            <a:spcBef>
              <a:spcPct val="0"/>
            </a:spcBef>
            <a:spcAft>
              <a:spcPct val="15000"/>
            </a:spcAft>
            <a:buChar char="•"/>
          </a:pPr>
          <a:r>
            <a:rPr lang="en-US" sz="1200" b="1" kern="1200" dirty="0">
              <a:latin typeface="+mj-lt"/>
            </a:rPr>
            <a:t>World </a:t>
          </a:r>
        </a:p>
      </dsp:txBody>
      <dsp:txXfrm>
        <a:off x="505577" y="3328220"/>
        <a:ext cx="1811742" cy="1106520"/>
      </dsp:txXfrm>
    </dsp:sp>
    <dsp:sp modelId="{48B88BE4-134C-C84A-B477-DFC03883A819}">
      <dsp:nvSpPr>
        <dsp:cNvPr id="0" name=""/>
        <dsp:cNvSpPr/>
      </dsp:nvSpPr>
      <dsp:spPr>
        <a:xfrm>
          <a:off x="2939429" y="355370"/>
          <a:ext cx="2350740" cy="1175370"/>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2865" tIns="41910" rIns="62865" bIns="41910" numCol="1" spcCol="1270" anchor="ctr" anchorCtr="0">
          <a:noAutofit/>
        </a:bodyPr>
        <a:lstStyle/>
        <a:p>
          <a:pPr marL="0" lvl="0" indent="0" algn="ctr" defTabSz="1466850" rtl="0">
            <a:lnSpc>
              <a:spcPct val="90000"/>
            </a:lnSpc>
            <a:spcBef>
              <a:spcPct val="0"/>
            </a:spcBef>
            <a:spcAft>
              <a:spcPct val="35000"/>
            </a:spcAft>
            <a:buNone/>
          </a:pPr>
          <a:r>
            <a:rPr lang="en-US" sz="3300" b="1" kern="1200" dirty="0"/>
            <a:t>Object</a:t>
          </a:r>
        </a:p>
      </dsp:txBody>
      <dsp:txXfrm>
        <a:off x="2973854" y="389795"/>
        <a:ext cx="2281890" cy="1106520"/>
      </dsp:txXfrm>
    </dsp:sp>
    <dsp:sp modelId="{33D72060-E235-0E41-8D2F-EB3C45D4CE02}">
      <dsp:nvSpPr>
        <dsp:cNvPr id="0" name=""/>
        <dsp:cNvSpPr/>
      </dsp:nvSpPr>
      <dsp:spPr>
        <a:xfrm>
          <a:off x="3174503" y="1530740"/>
          <a:ext cx="235074" cy="881527"/>
        </a:xfrm>
        <a:custGeom>
          <a:avLst/>
          <a:gdLst/>
          <a:ahLst/>
          <a:cxnLst/>
          <a:rect l="0" t="0" r="0" b="0"/>
          <a:pathLst>
            <a:path>
              <a:moveTo>
                <a:pt x="0" y="0"/>
              </a:moveTo>
              <a:lnTo>
                <a:pt x="0" y="881527"/>
              </a:lnTo>
              <a:lnTo>
                <a:pt x="235074" y="881527"/>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B6F0E16-4B1A-404A-9518-54A090B1A22D}">
      <dsp:nvSpPr>
        <dsp:cNvPr id="0" name=""/>
        <dsp:cNvSpPr/>
      </dsp:nvSpPr>
      <dsp:spPr>
        <a:xfrm>
          <a:off x="3409577" y="1824582"/>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88950" rtl="0">
            <a:lnSpc>
              <a:spcPct val="90000"/>
            </a:lnSpc>
            <a:spcBef>
              <a:spcPct val="0"/>
            </a:spcBef>
            <a:spcAft>
              <a:spcPct val="35000"/>
            </a:spcAft>
            <a:buNone/>
          </a:pPr>
          <a:r>
            <a:rPr lang="en-US" sz="1100" b="1" kern="1200" dirty="0">
              <a:latin typeface="+mj-lt"/>
            </a:rPr>
            <a:t>A resource to which access is controlled</a:t>
          </a:r>
        </a:p>
      </dsp:txBody>
      <dsp:txXfrm>
        <a:off x="3444002" y="1859007"/>
        <a:ext cx="1811742" cy="1106520"/>
      </dsp:txXfrm>
    </dsp:sp>
    <dsp:sp modelId="{04BFF2C1-8F72-EE47-AEC2-0DD134469338}">
      <dsp:nvSpPr>
        <dsp:cNvPr id="0" name=""/>
        <dsp:cNvSpPr/>
      </dsp:nvSpPr>
      <dsp:spPr>
        <a:xfrm>
          <a:off x="3174503" y="1530740"/>
          <a:ext cx="235074" cy="2350740"/>
        </a:xfrm>
        <a:custGeom>
          <a:avLst/>
          <a:gdLst/>
          <a:ahLst/>
          <a:cxnLst/>
          <a:rect l="0" t="0" r="0" b="0"/>
          <a:pathLst>
            <a:path>
              <a:moveTo>
                <a:pt x="0" y="0"/>
              </a:moveTo>
              <a:lnTo>
                <a:pt x="0" y="2350740"/>
              </a:lnTo>
              <a:lnTo>
                <a:pt x="235074" y="2350740"/>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B41BC7C-E317-FA4D-AC23-8C55E05F4D0E}">
      <dsp:nvSpPr>
        <dsp:cNvPr id="0" name=""/>
        <dsp:cNvSpPr/>
      </dsp:nvSpPr>
      <dsp:spPr>
        <a:xfrm>
          <a:off x="3409577" y="3293795"/>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88950" rtl="0">
            <a:lnSpc>
              <a:spcPct val="90000"/>
            </a:lnSpc>
            <a:spcBef>
              <a:spcPct val="0"/>
            </a:spcBef>
            <a:spcAft>
              <a:spcPct val="35000"/>
            </a:spcAft>
            <a:buNone/>
          </a:pPr>
          <a:r>
            <a:rPr lang="en-US" sz="1100" b="1" kern="1200" dirty="0">
              <a:latin typeface="+mj-lt"/>
            </a:rPr>
            <a:t>Entity used to contain and/or receive information</a:t>
          </a:r>
        </a:p>
      </dsp:txBody>
      <dsp:txXfrm>
        <a:off x="3444002" y="3328220"/>
        <a:ext cx="1811742" cy="1106520"/>
      </dsp:txXfrm>
    </dsp:sp>
    <dsp:sp modelId="{D5A2FB43-E767-9348-8AA1-AA50D365A6F3}">
      <dsp:nvSpPr>
        <dsp:cNvPr id="0" name=""/>
        <dsp:cNvSpPr/>
      </dsp:nvSpPr>
      <dsp:spPr>
        <a:xfrm>
          <a:off x="5877855" y="355370"/>
          <a:ext cx="2350740" cy="1175370"/>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2865" tIns="41910" rIns="62865" bIns="41910" numCol="1" spcCol="1270" anchor="ctr" anchorCtr="0">
          <a:noAutofit/>
        </a:bodyPr>
        <a:lstStyle/>
        <a:p>
          <a:pPr marL="0" lvl="0" indent="0" algn="ctr" defTabSz="1466850" rtl="0">
            <a:lnSpc>
              <a:spcPct val="90000"/>
            </a:lnSpc>
            <a:spcBef>
              <a:spcPct val="0"/>
            </a:spcBef>
            <a:spcAft>
              <a:spcPct val="35000"/>
            </a:spcAft>
            <a:buNone/>
          </a:pPr>
          <a:r>
            <a:rPr lang="en-US" sz="3300" b="1" kern="1200" dirty="0"/>
            <a:t>Access right</a:t>
          </a:r>
        </a:p>
      </dsp:txBody>
      <dsp:txXfrm>
        <a:off x="5912280" y="389795"/>
        <a:ext cx="2281890" cy="1106520"/>
      </dsp:txXfrm>
    </dsp:sp>
    <dsp:sp modelId="{6D843FA0-C694-9346-AC8A-DE12C2286F40}">
      <dsp:nvSpPr>
        <dsp:cNvPr id="0" name=""/>
        <dsp:cNvSpPr/>
      </dsp:nvSpPr>
      <dsp:spPr>
        <a:xfrm>
          <a:off x="6112929" y="1530740"/>
          <a:ext cx="235074" cy="881527"/>
        </a:xfrm>
        <a:custGeom>
          <a:avLst/>
          <a:gdLst/>
          <a:ahLst/>
          <a:cxnLst/>
          <a:rect l="0" t="0" r="0" b="0"/>
          <a:pathLst>
            <a:path>
              <a:moveTo>
                <a:pt x="0" y="0"/>
              </a:moveTo>
              <a:lnTo>
                <a:pt x="0" y="881527"/>
              </a:lnTo>
              <a:lnTo>
                <a:pt x="235074" y="881527"/>
              </a:lnTo>
            </a:path>
          </a:pathLst>
        </a:custGeom>
        <a:noFill/>
        <a:ln w="9525" cap="flat" cmpd="sng" algn="ctr">
          <a:solidFill>
            <a:schemeClr val="accent3">
              <a:lumMod val="75000"/>
            </a:schemeClr>
          </a:solidFill>
          <a:prstDash val="solid"/>
        </a:ln>
        <a:effectLst/>
      </dsp:spPr>
      <dsp:style>
        <a:lnRef idx="1">
          <a:scrgbClr r="0" g="0" b="0"/>
        </a:lnRef>
        <a:fillRef idx="0">
          <a:scrgbClr r="0" g="0" b="0"/>
        </a:fillRef>
        <a:effectRef idx="0">
          <a:scrgbClr r="0" g="0" b="0"/>
        </a:effectRef>
        <a:fontRef idx="minor"/>
      </dsp:style>
    </dsp:sp>
    <dsp:sp modelId="{D6A0F7E4-7B09-0B49-8B79-15F8D9840480}">
      <dsp:nvSpPr>
        <dsp:cNvPr id="0" name=""/>
        <dsp:cNvSpPr/>
      </dsp:nvSpPr>
      <dsp:spPr>
        <a:xfrm>
          <a:off x="6348003" y="1824582"/>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88950" rtl="0">
            <a:lnSpc>
              <a:spcPct val="90000"/>
            </a:lnSpc>
            <a:spcBef>
              <a:spcPct val="0"/>
            </a:spcBef>
            <a:spcAft>
              <a:spcPct val="35000"/>
            </a:spcAft>
            <a:buNone/>
          </a:pPr>
          <a:r>
            <a:rPr lang="en-US" sz="1100" b="1" kern="1200" dirty="0">
              <a:latin typeface="+mj-lt"/>
              <a:cs typeface="Palatino Linotype (Body)"/>
            </a:rPr>
            <a:t>Describes the way in which a subject may access an object</a:t>
          </a:r>
        </a:p>
      </dsp:txBody>
      <dsp:txXfrm>
        <a:off x="6382428" y="1859007"/>
        <a:ext cx="1811742" cy="1106520"/>
      </dsp:txXfrm>
    </dsp:sp>
    <dsp:sp modelId="{422975D2-FB83-5A4F-AF43-C42608220E05}">
      <dsp:nvSpPr>
        <dsp:cNvPr id="0" name=""/>
        <dsp:cNvSpPr/>
      </dsp:nvSpPr>
      <dsp:spPr>
        <a:xfrm>
          <a:off x="6112929" y="1530740"/>
          <a:ext cx="235074" cy="2350740"/>
        </a:xfrm>
        <a:custGeom>
          <a:avLst/>
          <a:gdLst/>
          <a:ahLst/>
          <a:cxnLst/>
          <a:rect l="0" t="0" r="0" b="0"/>
          <a:pathLst>
            <a:path>
              <a:moveTo>
                <a:pt x="0" y="0"/>
              </a:moveTo>
              <a:lnTo>
                <a:pt x="0" y="2350740"/>
              </a:lnTo>
              <a:lnTo>
                <a:pt x="235074" y="2350740"/>
              </a:lnTo>
            </a:path>
          </a:pathLst>
        </a:custGeom>
        <a:noFill/>
        <a:ln w="9525" cap="flat" cmpd="sng" algn="ctr">
          <a:solidFill>
            <a:schemeClr val="accent3">
              <a:lumMod val="75000"/>
            </a:schemeClr>
          </a:solidFill>
          <a:prstDash val="solid"/>
        </a:ln>
        <a:effectLst/>
      </dsp:spPr>
      <dsp:style>
        <a:lnRef idx="1">
          <a:scrgbClr r="0" g="0" b="0"/>
        </a:lnRef>
        <a:fillRef idx="0">
          <a:scrgbClr r="0" g="0" b="0"/>
        </a:fillRef>
        <a:effectRef idx="0">
          <a:scrgbClr r="0" g="0" b="0"/>
        </a:effectRef>
        <a:fontRef idx="minor"/>
      </dsp:style>
    </dsp:sp>
    <dsp:sp modelId="{F1306691-4486-5547-9EE1-B6477D677FF6}">
      <dsp:nvSpPr>
        <dsp:cNvPr id="0" name=""/>
        <dsp:cNvSpPr/>
      </dsp:nvSpPr>
      <dsp:spPr>
        <a:xfrm>
          <a:off x="6348003" y="3293795"/>
          <a:ext cx="1880592" cy="1175370"/>
        </a:xfrm>
        <a:prstGeom prst="roundRect">
          <a:avLst>
            <a:gd name="adj" fmla="val 10000"/>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0955" tIns="13970" rIns="20955" bIns="13970" numCol="1" spcCol="1270" anchor="t" anchorCtr="0">
          <a:noAutofit/>
        </a:bodyPr>
        <a:lstStyle/>
        <a:p>
          <a:pPr marL="0" lvl="0" indent="0" algn="l" defTabSz="488950" rtl="0">
            <a:lnSpc>
              <a:spcPct val="90000"/>
            </a:lnSpc>
            <a:spcBef>
              <a:spcPct val="0"/>
            </a:spcBef>
            <a:spcAft>
              <a:spcPct val="35000"/>
            </a:spcAft>
            <a:buNone/>
          </a:pPr>
          <a:r>
            <a:rPr lang="en-US" sz="1100" b="1" kern="1200" dirty="0">
              <a:latin typeface="+mj-lt"/>
              <a:cs typeface="Palatino Linotype (Body)"/>
            </a:rPr>
            <a:t>Could include:</a:t>
          </a:r>
        </a:p>
        <a:p>
          <a:pPr marL="57150" lvl="1" indent="-57150" algn="l" defTabSz="400050" rtl="0">
            <a:lnSpc>
              <a:spcPct val="90000"/>
            </a:lnSpc>
            <a:spcBef>
              <a:spcPct val="0"/>
            </a:spcBef>
            <a:spcAft>
              <a:spcPct val="15000"/>
            </a:spcAft>
            <a:buChar char="•"/>
          </a:pPr>
          <a:r>
            <a:rPr lang="en-US" sz="900" b="1" kern="1200" dirty="0">
              <a:latin typeface="+mj-lt"/>
              <a:cs typeface="Palatino Linotype (Body)"/>
            </a:rPr>
            <a:t>Read</a:t>
          </a:r>
        </a:p>
        <a:p>
          <a:pPr marL="57150" lvl="1" indent="-57150" algn="l" defTabSz="400050" rtl="0">
            <a:lnSpc>
              <a:spcPct val="90000"/>
            </a:lnSpc>
            <a:spcBef>
              <a:spcPct val="0"/>
            </a:spcBef>
            <a:spcAft>
              <a:spcPct val="15000"/>
            </a:spcAft>
            <a:buChar char="•"/>
          </a:pPr>
          <a:r>
            <a:rPr lang="en-US" sz="900" b="1" kern="1200" dirty="0">
              <a:latin typeface="+mj-lt"/>
              <a:cs typeface="Palatino Linotype (Body)"/>
            </a:rPr>
            <a:t>Write</a:t>
          </a:r>
        </a:p>
        <a:p>
          <a:pPr marL="57150" lvl="1" indent="-57150" algn="l" defTabSz="400050" rtl="0">
            <a:lnSpc>
              <a:spcPct val="90000"/>
            </a:lnSpc>
            <a:spcBef>
              <a:spcPct val="0"/>
            </a:spcBef>
            <a:spcAft>
              <a:spcPct val="15000"/>
            </a:spcAft>
            <a:buChar char="•"/>
          </a:pPr>
          <a:r>
            <a:rPr lang="en-US" sz="900" b="1" kern="1200" dirty="0">
              <a:latin typeface="+mj-lt"/>
              <a:cs typeface="Palatino Linotype (Body)"/>
            </a:rPr>
            <a:t>Execute</a:t>
          </a:r>
        </a:p>
        <a:p>
          <a:pPr marL="57150" lvl="1" indent="-57150" algn="l" defTabSz="400050" rtl="0">
            <a:lnSpc>
              <a:spcPct val="90000"/>
            </a:lnSpc>
            <a:spcBef>
              <a:spcPct val="0"/>
            </a:spcBef>
            <a:spcAft>
              <a:spcPct val="15000"/>
            </a:spcAft>
            <a:buChar char="•"/>
          </a:pPr>
          <a:r>
            <a:rPr lang="en-US" sz="900" b="1" kern="1200" dirty="0">
              <a:latin typeface="+mj-lt"/>
              <a:cs typeface="Palatino Linotype (Body)"/>
            </a:rPr>
            <a:t>Delete</a:t>
          </a:r>
        </a:p>
        <a:p>
          <a:pPr marL="57150" lvl="1" indent="-57150" algn="l" defTabSz="400050" rtl="0">
            <a:lnSpc>
              <a:spcPct val="90000"/>
            </a:lnSpc>
            <a:spcBef>
              <a:spcPct val="0"/>
            </a:spcBef>
            <a:spcAft>
              <a:spcPct val="15000"/>
            </a:spcAft>
            <a:buChar char="•"/>
          </a:pPr>
          <a:r>
            <a:rPr lang="en-US" sz="900" b="1" kern="1200" dirty="0">
              <a:latin typeface="+mj-lt"/>
              <a:cs typeface="Palatino Linotype (Body)"/>
            </a:rPr>
            <a:t>Create</a:t>
          </a:r>
        </a:p>
        <a:p>
          <a:pPr marL="57150" lvl="1" indent="-57150" algn="l" defTabSz="400050" rtl="0">
            <a:lnSpc>
              <a:spcPct val="90000"/>
            </a:lnSpc>
            <a:spcBef>
              <a:spcPct val="0"/>
            </a:spcBef>
            <a:spcAft>
              <a:spcPct val="15000"/>
            </a:spcAft>
            <a:buChar char="•"/>
          </a:pPr>
          <a:r>
            <a:rPr lang="en-US" sz="900" b="1" kern="1200" dirty="0">
              <a:latin typeface="+mj-lt"/>
            </a:rPr>
            <a:t>Search </a:t>
          </a:r>
        </a:p>
      </dsp:txBody>
      <dsp:txXfrm>
        <a:off x="6382428" y="3328220"/>
        <a:ext cx="1811742" cy="110652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4489AB-F9B1-3B46-9241-7EA318B976FD}">
      <dsp:nvSpPr>
        <dsp:cNvPr id="0" name=""/>
        <dsp:cNvSpPr/>
      </dsp:nvSpPr>
      <dsp:spPr>
        <a:xfrm>
          <a:off x="1214644" y="2566"/>
          <a:ext cx="2710426" cy="677606"/>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en-US" sz="1800" kern="1200" dirty="0"/>
            <a:t>The management of the life cycle of the credential</a:t>
          </a:r>
        </a:p>
      </dsp:txBody>
      <dsp:txXfrm>
        <a:off x="1234490" y="22412"/>
        <a:ext cx="2670734" cy="637914"/>
      </dsp:txXfrm>
    </dsp:sp>
    <dsp:sp modelId="{B8258545-6CC3-2042-A803-0508A8A64AA5}">
      <dsp:nvSpPr>
        <dsp:cNvPr id="0" name=""/>
        <dsp:cNvSpPr/>
      </dsp:nvSpPr>
      <dsp:spPr>
        <a:xfrm rot="5400000">
          <a:off x="2510566" y="739463"/>
          <a:ext cx="118581" cy="118581"/>
        </a:xfrm>
        <a:prstGeom prst="rightArrow">
          <a:avLst>
            <a:gd name="adj1" fmla="val 66700"/>
            <a:gd name="adj2" fmla="val 5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4B7E040-4059-A648-BB4E-3718E2865A7E}">
      <dsp:nvSpPr>
        <dsp:cNvPr id="0" name=""/>
        <dsp:cNvSpPr/>
      </dsp:nvSpPr>
      <dsp:spPr>
        <a:xfrm>
          <a:off x="1214644" y="917335"/>
          <a:ext cx="2710426" cy="677606"/>
        </a:xfrm>
        <a:prstGeom prst="roundRect">
          <a:avLst>
            <a:gd name="adj" fmla="val 10000"/>
          </a:avLst>
        </a:prstGeom>
        <a:solidFill>
          <a:schemeClr val="accent3">
            <a:lumMod val="40000"/>
            <a:lumOff val="60000"/>
            <a:alpha val="90000"/>
          </a:schemeClr>
        </a:solidFill>
        <a:ln w="9525" cap="flat" cmpd="sng" algn="ctr">
          <a:solidFill>
            <a:schemeClr val="accent3">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marL="0" lvl="0" indent="0" algn="ctr" defTabSz="355600" rtl="0">
            <a:lnSpc>
              <a:spcPct val="90000"/>
            </a:lnSpc>
            <a:spcBef>
              <a:spcPct val="0"/>
            </a:spcBef>
            <a:spcAft>
              <a:spcPct val="35000"/>
            </a:spcAft>
            <a:buNone/>
          </a:pPr>
          <a:r>
            <a:rPr lang="en-US" sz="800" b="1" kern="1200" dirty="0"/>
            <a:t>Examples of credentials are smart cards, private/public cryptographic keys, and digital certificates</a:t>
          </a:r>
        </a:p>
      </dsp:txBody>
      <dsp:txXfrm>
        <a:off x="1234490" y="937181"/>
        <a:ext cx="2670734" cy="637914"/>
      </dsp:txXfrm>
    </dsp:sp>
    <dsp:sp modelId="{5CBCDCDD-E0BE-9F40-B43D-75F09A873175}">
      <dsp:nvSpPr>
        <dsp:cNvPr id="0" name=""/>
        <dsp:cNvSpPr/>
      </dsp:nvSpPr>
      <dsp:spPr>
        <a:xfrm>
          <a:off x="4304529" y="2566"/>
          <a:ext cx="2710426" cy="677606"/>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en-US" sz="1800" kern="1200" dirty="0"/>
            <a:t>Encompasses five logical components:</a:t>
          </a:r>
        </a:p>
      </dsp:txBody>
      <dsp:txXfrm>
        <a:off x="4324375" y="22412"/>
        <a:ext cx="2670734" cy="637914"/>
      </dsp:txXfrm>
    </dsp:sp>
    <dsp:sp modelId="{47C8A1F1-A9EC-E341-9F4F-CAB290F560F9}">
      <dsp:nvSpPr>
        <dsp:cNvPr id="0" name=""/>
        <dsp:cNvSpPr/>
      </dsp:nvSpPr>
      <dsp:spPr>
        <a:xfrm rot="5400000">
          <a:off x="5600452" y="739463"/>
          <a:ext cx="118581" cy="118581"/>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D992DBAF-30A2-3A46-9225-F8E6F1FA0868}">
      <dsp:nvSpPr>
        <dsp:cNvPr id="0" name=""/>
        <dsp:cNvSpPr/>
      </dsp:nvSpPr>
      <dsp:spPr>
        <a:xfrm>
          <a:off x="4304529" y="917335"/>
          <a:ext cx="2710426" cy="677606"/>
        </a:xfrm>
        <a:prstGeom prst="roundRect">
          <a:avLst>
            <a:gd name="adj" fmla="val 10000"/>
          </a:avLst>
        </a:prstGeom>
        <a:solidFill>
          <a:schemeClr val="accent5">
            <a:lumMod val="40000"/>
            <a:lumOff val="60000"/>
            <a:alpha val="90000"/>
          </a:schemeClr>
        </a:solidFill>
        <a:ln w="9525" cap="flat" cmpd="sng" algn="ctr">
          <a:solidFill>
            <a:schemeClr val="accent5">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marL="0" lvl="0" indent="0" algn="ctr" defTabSz="355600" rtl="0">
            <a:lnSpc>
              <a:spcPct val="90000"/>
            </a:lnSpc>
            <a:spcBef>
              <a:spcPct val="0"/>
            </a:spcBef>
            <a:spcAft>
              <a:spcPct val="35000"/>
            </a:spcAft>
            <a:buNone/>
          </a:pPr>
          <a:r>
            <a:rPr lang="en-US" sz="800" kern="1200" dirty="0"/>
            <a:t>An authorized individual sponsors an individual or entity for a credential to establish the need for the credential</a:t>
          </a:r>
        </a:p>
      </dsp:txBody>
      <dsp:txXfrm>
        <a:off x="4324375" y="937181"/>
        <a:ext cx="2670734" cy="637914"/>
      </dsp:txXfrm>
    </dsp:sp>
    <dsp:sp modelId="{9F601200-C51F-A14A-BC2F-0E7498DCB8CD}">
      <dsp:nvSpPr>
        <dsp:cNvPr id="0" name=""/>
        <dsp:cNvSpPr/>
      </dsp:nvSpPr>
      <dsp:spPr>
        <a:xfrm rot="5400000">
          <a:off x="5600452" y="1654232"/>
          <a:ext cx="118581" cy="118581"/>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6442B4E9-09B7-AC44-A9F8-81941EF1D87D}">
      <dsp:nvSpPr>
        <dsp:cNvPr id="0" name=""/>
        <dsp:cNvSpPr/>
      </dsp:nvSpPr>
      <dsp:spPr>
        <a:xfrm>
          <a:off x="4304529" y="1832104"/>
          <a:ext cx="2710426" cy="677606"/>
        </a:xfrm>
        <a:prstGeom prst="roundRect">
          <a:avLst>
            <a:gd name="adj" fmla="val 10000"/>
          </a:avLst>
        </a:prstGeom>
        <a:solidFill>
          <a:schemeClr val="accent5">
            <a:lumMod val="40000"/>
            <a:lumOff val="60000"/>
            <a:alpha val="90000"/>
          </a:schemeClr>
        </a:solidFill>
        <a:ln w="9525" cap="flat" cmpd="sng" algn="ctr">
          <a:solidFill>
            <a:schemeClr val="accent5">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t" anchorCtr="0">
          <a:noAutofit/>
        </a:bodyPr>
        <a:lstStyle/>
        <a:p>
          <a:pPr marL="0" lvl="0" indent="0" algn="l" defTabSz="355600" rtl="0">
            <a:lnSpc>
              <a:spcPct val="90000"/>
            </a:lnSpc>
            <a:spcBef>
              <a:spcPct val="0"/>
            </a:spcBef>
            <a:spcAft>
              <a:spcPct val="35000"/>
            </a:spcAft>
            <a:buNone/>
          </a:pPr>
          <a:r>
            <a:rPr lang="en-US" sz="800" kern="1200" dirty="0"/>
            <a:t>The sponsored individual enrolls for the credential</a:t>
          </a:r>
        </a:p>
        <a:p>
          <a:pPr marL="57150" lvl="1" indent="-57150" algn="l" defTabSz="266700" rtl="0">
            <a:lnSpc>
              <a:spcPct val="90000"/>
            </a:lnSpc>
            <a:spcBef>
              <a:spcPct val="0"/>
            </a:spcBef>
            <a:spcAft>
              <a:spcPct val="15000"/>
            </a:spcAft>
            <a:buChar char="•"/>
          </a:pPr>
          <a:r>
            <a:rPr lang="en-US" sz="600" kern="1200" dirty="0"/>
            <a:t>Process typically consists of identity proofing and the capture of biographic and biometric data</a:t>
          </a:r>
        </a:p>
        <a:p>
          <a:pPr marL="57150" lvl="1" indent="-57150" algn="l" defTabSz="266700" rtl="0">
            <a:lnSpc>
              <a:spcPct val="90000"/>
            </a:lnSpc>
            <a:spcBef>
              <a:spcPct val="0"/>
            </a:spcBef>
            <a:spcAft>
              <a:spcPct val="15000"/>
            </a:spcAft>
            <a:buChar char="•"/>
          </a:pPr>
          <a:r>
            <a:rPr lang="en-US" sz="600" kern="1200" dirty="0"/>
            <a:t>This step may also involve incorporating authoritative attribute data, maintained by the identity management component</a:t>
          </a:r>
        </a:p>
      </dsp:txBody>
      <dsp:txXfrm>
        <a:off x="4324375" y="1851950"/>
        <a:ext cx="2670734" cy="637914"/>
      </dsp:txXfrm>
    </dsp:sp>
    <dsp:sp modelId="{52557CB5-C179-8D4F-988A-A62939957938}">
      <dsp:nvSpPr>
        <dsp:cNvPr id="0" name=""/>
        <dsp:cNvSpPr/>
      </dsp:nvSpPr>
      <dsp:spPr>
        <a:xfrm rot="5400000">
          <a:off x="5600452" y="2569001"/>
          <a:ext cx="118581" cy="118581"/>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B9E9F64-99F4-E94C-B4AD-1847584155F6}">
      <dsp:nvSpPr>
        <dsp:cNvPr id="0" name=""/>
        <dsp:cNvSpPr/>
      </dsp:nvSpPr>
      <dsp:spPr>
        <a:xfrm>
          <a:off x="4304529" y="2746873"/>
          <a:ext cx="2710426" cy="677606"/>
        </a:xfrm>
        <a:prstGeom prst="roundRect">
          <a:avLst>
            <a:gd name="adj" fmla="val 10000"/>
          </a:avLst>
        </a:prstGeom>
        <a:solidFill>
          <a:schemeClr val="accent5">
            <a:lumMod val="40000"/>
            <a:lumOff val="60000"/>
            <a:alpha val="90000"/>
          </a:schemeClr>
        </a:solidFill>
        <a:ln w="9525" cap="flat" cmpd="sng" algn="ctr">
          <a:solidFill>
            <a:schemeClr val="accent5">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t" anchorCtr="0">
          <a:noAutofit/>
        </a:bodyPr>
        <a:lstStyle/>
        <a:p>
          <a:pPr marL="0" lvl="0" indent="0" algn="l" defTabSz="355600" rtl="0">
            <a:lnSpc>
              <a:spcPct val="90000"/>
            </a:lnSpc>
            <a:spcBef>
              <a:spcPct val="0"/>
            </a:spcBef>
            <a:spcAft>
              <a:spcPct val="35000"/>
            </a:spcAft>
            <a:buNone/>
          </a:pPr>
          <a:r>
            <a:rPr lang="en-US" sz="800" kern="1200" dirty="0"/>
            <a:t>A credential is produced</a:t>
          </a:r>
        </a:p>
        <a:p>
          <a:pPr marL="57150" lvl="1" indent="-57150" algn="l" defTabSz="266700" rtl="0">
            <a:lnSpc>
              <a:spcPct val="90000"/>
            </a:lnSpc>
            <a:spcBef>
              <a:spcPct val="0"/>
            </a:spcBef>
            <a:spcAft>
              <a:spcPct val="15000"/>
            </a:spcAft>
            <a:buChar char="•"/>
          </a:pPr>
          <a:r>
            <a:rPr lang="en-US" sz="600" kern="1200" dirty="0"/>
            <a:t>Depending on the credential type, production may involve encryption, the use of a digital signature, the production of a smart card or other functions</a:t>
          </a:r>
        </a:p>
      </dsp:txBody>
      <dsp:txXfrm>
        <a:off x="4324375" y="2766719"/>
        <a:ext cx="2670734" cy="637914"/>
      </dsp:txXfrm>
    </dsp:sp>
    <dsp:sp modelId="{239CC038-2E4D-0F43-BB30-F8308998618A}">
      <dsp:nvSpPr>
        <dsp:cNvPr id="0" name=""/>
        <dsp:cNvSpPr/>
      </dsp:nvSpPr>
      <dsp:spPr>
        <a:xfrm rot="5400000">
          <a:off x="5600452" y="3483770"/>
          <a:ext cx="118581" cy="118581"/>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025B32E8-4419-2C4A-B470-ECDFC4932E44}">
      <dsp:nvSpPr>
        <dsp:cNvPr id="0" name=""/>
        <dsp:cNvSpPr/>
      </dsp:nvSpPr>
      <dsp:spPr>
        <a:xfrm>
          <a:off x="4304529" y="3661641"/>
          <a:ext cx="2710426" cy="677606"/>
        </a:xfrm>
        <a:prstGeom prst="roundRect">
          <a:avLst>
            <a:gd name="adj" fmla="val 10000"/>
          </a:avLst>
        </a:prstGeom>
        <a:solidFill>
          <a:schemeClr val="accent5">
            <a:lumMod val="40000"/>
            <a:lumOff val="60000"/>
            <a:alpha val="90000"/>
          </a:schemeClr>
        </a:solidFill>
        <a:ln w="9525" cap="flat" cmpd="sng" algn="ctr">
          <a:solidFill>
            <a:schemeClr val="accent5">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marL="0" lvl="0" indent="0" algn="ctr" defTabSz="355600" rtl="0">
            <a:lnSpc>
              <a:spcPct val="90000"/>
            </a:lnSpc>
            <a:spcBef>
              <a:spcPct val="0"/>
            </a:spcBef>
            <a:spcAft>
              <a:spcPct val="35000"/>
            </a:spcAft>
            <a:buNone/>
          </a:pPr>
          <a:r>
            <a:rPr lang="en-US" sz="800" kern="1200" dirty="0"/>
            <a:t>The credential is issued to the individual or NPE</a:t>
          </a:r>
        </a:p>
      </dsp:txBody>
      <dsp:txXfrm>
        <a:off x="4324375" y="3681487"/>
        <a:ext cx="2670734" cy="637914"/>
      </dsp:txXfrm>
    </dsp:sp>
    <dsp:sp modelId="{4D15C5CF-1A93-7D4C-A2AF-4D7CA21F2465}">
      <dsp:nvSpPr>
        <dsp:cNvPr id="0" name=""/>
        <dsp:cNvSpPr/>
      </dsp:nvSpPr>
      <dsp:spPr>
        <a:xfrm rot="5400000">
          <a:off x="5600452" y="4398539"/>
          <a:ext cx="118581" cy="118581"/>
        </a:xfrm>
        <a:prstGeom prst="rightArrow">
          <a:avLst>
            <a:gd name="adj1" fmla="val 66700"/>
            <a:gd name="adj2" fmla="val 5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5289FF73-8808-F341-AB8C-FFDA65DB3B5D}">
      <dsp:nvSpPr>
        <dsp:cNvPr id="0" name=""/>
        <dsp:cNvSpPr/>
      </dsp:nvSpPr>
      <dsp:spPr>
        <a:xfrm>
          <a:off x="4304529" y="4576410"/>
          <a:ext cx="2710426" cy="677606"/>
        </a:xfrm>
        <a:prstGeom prst="roundRect">
          <a:avLst>
            <a:gd name="adj" fmla="val 10000"/>
          </a:avLst>
        </a:prstGeom>
        <a:solidFill>
          <a:schemeClr val="accent5">
            <a:lumMod val="40000"/>
            <a:lumOff val="60000"/>
            <a:alpha val="90000"/>
          </a:schemeClr>
        </a:solidFill>
        <a:ln w="9525" cap="flat" cmpd="sng" algn="ctr">
          <a:solidFill>
            <a:schemeClr val="accent5">
              <a:lumMod val="50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0160" tIns="10160" rIns="10160" bIns="10160" numCol="1" spcCol="1270" anchor="t" anchorCtr="0">
          <a:noAutofit/>
        </a:bodyPr>
        <a:lstStyle/>
        <a:p>
          <a:pPr marL="0" lvl="0" indent="0" algn="l" defTabSz="355600" rtl="0">
            <a:lnSpc>
              <a:spcPct val="90000"/>
            </a:lnSpc>
            <a:spcBef>
              <a:spcPct val="0"/>
            </a:spcBef>
            <a:spcAft>
              <a:spcPct val="35000"/>
            </a:spcAft>
            <a:buNone/>
          </a:pPr>
          <a:r>
            <a:rPr lang="en-US" sz="800" kern="1200" dirty="0"/>
            <a:t>A credential must be maintained over its life cycle</a:t>
          </a:r>
        </a:p>
        <a:p>
          <a:pPr marL="57150" lvl="1" indent="-57150" algn="l" defTabSz="266700" rtl="0">
            <a:lnSpc>
              <a:spcPct val="90000"/>
            </a:lnSpc>
            <a:spcBef>
              <a:spcPct val="0"/>
            </a:spcBef>
            <a:spcAft>
              <a:spcPct val="15000"/>
            </a:spcAft>
            <a:buChar char="•"/>
          </a:pPr>
          <a:r>
            <a:rPr lang="en-US" sz="600" kern="1200" dirty="0"/>
            <a:t>Might include revocation, reissuance/replacement, reenrollment, expiration, personal identification number (PIN) reset, suspension, or reinstatement</a:t>
          </a:r>
        </a:p>
      </dsp:txBody>
      <dsp:txXfrm>
        <a:off x="4324375" y="4596256"/>
        <a:ext cx="2670734" cy="63791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CB10E6-A7BF-5E4E-9A15-4C30F3F728B3}">
      <dsp:nvSpPr>
        <dsp:cNvPr id="0" name=""/>
        <dsp:cNvSpPr/>
      </dsp:nvSpPr>
      <dsp:spPr>
        <a:xfrm>
          <a:off x="1317419" y="123"/>
          <a:ext cx="2664172" cy="1598503"/>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dirty="0"/>
            <a:t>Deals with the management and control of the ways entities are granted access to resources</a:t>
          </a:r>
        </a:p>
      </dsp:txBody>
      <dsp:txXfrm>
        <a:off x="1317419" y="123"/>
        <a:ext cx="2664172" cy="1598503"/>
      </dsp:txXfrm>
    </dsp:sp>
    <dsp:sp modelId="{9C209270-707A-6E41-A8DB-6CC98149DD8B}">
      <dsp:nvSpPr>
        <dsp:cNvPr id="0" name=""/>
        <dsp:cNvSpPr/>
      </dsp:nvSpPr>
      <dsp:spPr>
        <a:xfrm>
          <a:off x="4248008" y="123"/>
          <a:ext cx="2664172" cy="1598503"/>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dirty="0"/>
            <a:t>Covers both logical and physical access</a:t>
          </a:r>
        </a:p>
      </dsp:txBody>
      <dsp:txXfrm>
        <a:off x="4248008" y="123"/>
        <a:ext cx="2664172" cy="1598503"/>
      </dsp:txXfrm>
    </dsp:sp>
    <dsp:sp modelId="{FBA64C44-4838-A546-95C2-CB7641874729}">
      <dsp:nvSpPr>
        <dsp:cNvPr id="0" name=""/>
        <dsp:cNvSpPr/>
      </dsp:nvSpPr>
      <dsp:spPr>
        <a:xfrm>
          <a:off x="1317419" y="1865044"/>
          <a:ext cx="2664172" cy="1598503"/>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dirty="0"/>
            <a:t>May be internal to a system or an external element</a:t>
          </a:r>
        </a:p>
      </dsp:txBody>
      <dsp:txXfrm>
        <a:off x="1317419" y="1865044"/>
        <a:ext cx="2664172" cy="1598503"/>
      </dsp:txXfrm>
    </dsp:sp>
    <dsp:sp modelId="{D3229538-3EC2-1945-B958-7429D92F3CA1}">
      <dsp:nvSpPr>
        <dsp:cNvPr id="0" name=""/>
        <dsp:cNvSpPr/>
      </dsp:nvSpPr>
      <dsp:spPr>
        <a:xfrm>
          <a:off x="4248008" y="1865044"/>
          <a:ext cx="2664172" cy="1598503"/>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rtl="0">
            <a:lnSpc>
              <a:spcPct val="90000"/>
            </a:lnSpc>
            <a:spcBef>
              <a:spcPct val="0"/>
            </a:spcBef>
            <a:spcAft>
              <a:spcPct val="35000"/>
            </a:spcAft>
            <a:buNone/>
          </a:pPr>
          <a:r>
            <a:rPr lang="en-US" sz="1500" b="1" kern="1200" dirty="0"/>
            <a:t>Purpose is to ensure that the proper identity verification is made when an individual attempts to access a security sensitive building, computer systems, or data</a:t>
          </a:r>
        </a:p>
      </dsp:txBody>
      <dsp:txXfrm>
        <a:off x="4248008" y="1865044"/>
        <a:ext cx="2664172" cy="1598503"/>
      </dsp:txXfrm>
    </dsp:sp>
    <dsp:sp modelId="{E333CF05-DE2C-3843-85CD-F960623C21CC}">
      <dsp:nvSpPr>
        <dsp:cNvPr id="0" name=""/>
        <dsp:cNvSpPr/>
      </dsp:nvSpPr>
      <dsp:spPr>
        <a:xfrm>
          <a:off x="2782713" y="3729964"/>
          <a:ext cx="2664172" cy="1598503"/>
        </a:xfrm>
        <a:prstGeom prst="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t" anchorCtr="0">
          <a:noAutofit/>
        </a:bodyPr>
        <a:lstStyle/>
        <a:p>
          <a:pPr marL="0" lvl="0" indent="0" algn="l" defTabSz="666750" rtl="0">
            <a:lnSpc>
              <a:spcPct val="90000"/>
            </a:lnSpc>
            <a:spcBef>
              <a:spcPct val="0"/>
            </a:spcBef>
            <a:spcAft>
              <a:spcPct val="35000"/>
            </a:spcAft>
            <a:buNone/>
          </a:pPr>
          <a:r>
            <a:rPr lang="en-US" sz="1500" b="1" kern="1200" dirty="0"/>
            <a:t>Three support elements are needed for an enterprise-wide access control facility:</a:t>
          </a:r>
        </a:p>
        <a:p>
          <a:pPr marL="114300" lvl="1" indent="-114300" algn="l" defTabSz="533400" rtl="0">
            <a:lnSpc>
              <a:spcPct val="90000"/>
            </a:lnSpc>
            <a:spcBef>
              <a:spcPct val="0"/>
            </a:spcBef>
            <a:spcAft>
              <a:spcPct val="15000"/>
            </a:spcAft>
            <a:buChar char="•"/>
          </a:pPr>
          <a:r>
            <a:rPr lang="en-US" sz="1200" b="1" kern="1200" dirty="0"/>
            <a:t>Resource management</a:t>
          </a:r>
        </a:p>
        <a:p>
          <a:pPr marL="114300" lvl="1" indent="-114300" algn="l" defTabSz="533400" rtl="0">
            <a:lnSpc>
              <a:spcPct val="90000"/>
            </a:lnSpc>
            <a:spcBef>
              <a:spcPct val="0"/>
            </a:spcBef>
            <a:spcAft>
              <a:spcPct val="15000"/>
            </a:spcAft>
            <a:buChar char="•"/>
          </a:pPr>
          <a:r>
            <a:rPr lang="en-US" sz="1200" b="1" kern="1200" dirty="0"/>
            <a:t>Privilege management</a:t>
          </a:r>
        </a:p>
        <a:p>
          <a:pPr marL="114300" lvl="1" indent="-114300" algn="l" defTabSz="533400" rtl="0">
            <a:lnSpc>
              <a:spcPct val="90000"/>
            </a:lnSpc>
            <a:spcBef>
              <a:spcPct val="0"/>
            </a:spcBef>
            <a:spcAft>
              <a:spcPct val="15000"/>
            </a:spcAft>
            <a:buChar char="•"/>
          </a:pPr>
          <a:r>
            <a:rPr lang="en-US" sz="1200" b="1" kern="1200" dirty="0"/>
            <a:t>Policy management</a:t>
          </a:r>
        </a:p>
      </dsp:txBody>
      <dsp:txXfrm>
        <a:off x="2782713" y="3729964"/>
        <a:ext cx="2664172" cy="159850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6841F2-191F-AA49-A654-EDD02AC05564}">
      <dsp:nvSpPr>
        <dsp:cNvPr id="0" name=""/>
        <dsp:cNvSpPr/>
      </dsp:nvSpPr>
      <dsp:spPr>
        <a:xfrm>
          <a:off x="0" y="264000"/>
          <a:ext cx="8229600" cy="148680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33248" rIns="638708" bIns="113792" numCol="1" spcCol="1270" anchor="t" anchorCtr="0">
          <a:noAutofit/>
        </a:bodyPr>
        <a:lstStyle/>
        <a:p>
          <a:pPr marL="171450" lvl="1" indent="-171450" algn="l" defTabSz="711200" rtl="0">
            <a:lnSpc>
              <a:spcPct val="90000"/>
            </a:lnSpc>
            <a:spcBef>
              <a:spcPct val="0"/>
            </a:spcBef>
            <a:spcAft>
              <a:spcPct val="15000"/>
            </a:spcAft>
            <a:buChar char="•"/>
          </a:pPr>
          <a:r>
            <a:rPr lang="en-US" sz="1600" kern="1200" dirty="0"/>
            <a:t>Concerned with defining rules for a resource that requires access control</a:t>
          </a:r>
        </a:p>
        <a:p>
          <a:pPr marL="171450" lvl="1" indent="-171450" algn="l" defTabSz="711200" rtl="0">
            <a:lnSpc>
              <a:spcPct val="90000"/>
            </a:lnSpc>
            <a:spcBef>
              <a:spcPct val="0"/>
            </a:spcBef>
            <a:spcAft>
              <a:spcPct val="15000"/>
            </a:spcAft>
            <a:buChar char="•"/>
          </a:pPr>
          <a:r>
            <a:rPr lang="en-US" sz="1600" kern="1200" dirty="0"/>
            <a:t>Rules would include credential requirements and what user attributes, resource attributes, and environmental conditions are required for access of a given resource for a given function</a:t>
          </a:r>
        </a:p>
      </dsp:txBody>
      <dsp:txXfrm>
        <a:off x="0" y="264000"/>
        <a:ext cx="8229600" cy="1486800"/>
      </dsp:txXfrm>
    </dsp:sp>
    <dsp:sp modelId="{4E274E17-143A-964B-B814-059527FCFCAC}">
      <dsp:nvSpPr>
        <dsp:cNvPr id="0" name=""/>
        <dsp:cNvSpPr/>
      </dsp:nvSpPr>
      <dsp:spPr>
        <a:xfrm>
          <a:off x="411480" y="27840"/>
          <a:ext cx="5760720" cy="472320"/>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711200" rtl="0">
            <a:lnSpc>
              <a:spcPct val="90000"/>
            </a:lnSpc>
            <a:spcBef>
              <a:spcPct val="0"/>
            </a:spcBef>
            <a:spcAft>
              <a:spcPct val="35000"/>
            </a:spcAft>
            <a:buNone/>
          </a:pPr>
          <a:r>
            <a:rPr lang="en-US" sz="1600" kern="1200" dirty="0"/>
            <a:t>Resource management</a:t>
          </a:r>
        </a:p>
      </dsp:txBody>
      <dsp:txXfrm>
        <a:off x="434537" y="50897"/>
        <a:ext cx="5714606" cy="426206"/>
      </dsp:txXfrm>
    </dsp:sp>
    <dsp:sp modelId="{8BF4B6F0-641F-0C4C-9A74-188E05346A63}">
      <dsp:nvSpPr>
        <dsp:cNvPr id="0" name=""/>
        <dsp:cNvSpPr/>
      </dsp:nvSpPr>
      <dsp:spPr>
        <a:xfrm>
          <a:off x="0" y="2073360"/>
          <a:ext cx="8229600" cy="20160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33248" rIns="638708" bIns="113792" numCol="1" spcCol="1270" anchor="t" anchorCtr="0">
          <a:noAutofit/>
        </a:bodyPr>
        <a:lstStyle/>
        <a:p>
          <a:pPr marL="171450" lvl="1" indent="-171450" algn="l" defTabSz="711200" rtl="0">
            <a:lnSpc>
              <a:spcPct val="90000"/>
            </a:lnSpc>
            <a:spcBef>
              <a:spcPct val="0"/>
            </a:spcBef>
            <a:spcAft>
              <a:spcPct val="15000"/>
            </a:spcAft>
            <a:buChar char="•"/>
          </a:pPr>
          <a:r>
            <a:rPr lang="en-US" sz="1600" kern="1200" dirty="0"/>
            <a:t>Concerned with establishing and maintaining the entitlement or privilege attributes that comprise an individual’s access profile</a:t>
          </a:r>
        </a:p>
        <a:p>
          <a:pPr marL="171450" lvl="1" indent="-171450" algn="l" defTabSz="711200" rtl="0">
            <a:lnSpc>
              <a:spcPct val="90000"/>
            </a:lnSpc>
            <a:spcBef>
              <a:spcPct val="0"/>
            </a:spcBef>
            <a:spcAft>
              <a:spcPct val="15000"/>
            </a:spcAft>
            <a:buChar char="•"/>
          </a:pPr>
          <a:r>
            <a:rPr lang="en-US" sz="1600" kern="1200" dirty="0"/>
            <a:t>These attributes represent features of an individual that can be used as the basis for determining access decisions to both physical and logical resources</a:t>
          </a:r>
        </a:p>
        <a:p>
          <a:pPr marL="171450" lvl="1" indent="-171450" algn="l" defTabSz="711200" rtl="0">
            <a:lnSpc>
              <a:spcPct val="90000"/>
            </a:lnSpc>
            <a:spcBef>
              <a:spcPct val="0"/>
            </a:spcBef>
            <a:spcAft>
              <a:spcPct val="15000"/>
            </a:spcAft>
            <a:buChar char="•"/>
          </a:pPr>
          <a:r>
            <a:rPr lang="en-US" sz="1600" kern="1200" dirty="0"/>
            <a:t>Privileges are considered attributes that can be linked to a digital identity</a:t>
          </a:r>
        </a:p>
      </dsp:txBody>
      <dsp:txXfrm>
        <a:off x="0" y="2073360"/>
        <a:ext cx="8229600" cy="2016000"/>
      </dsp:txXfrm>
    </dsp:sp>
    <dsp:sp modelId="{3D7ECCDF-D192-254C-980A-E432AB1A8C5C}">
      <dsp:nvSpPr>
        <dsp:cNvPr id="0" name=""/>
        <dsp:cNvSpPr/>
      </dsp:nvSpPr>
      <dsp:spPr>
        <a:xfrm>
          <a:off x="411480" y="1837200"/>
          <a:ext cx="5760720" cy="472320"/>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711200" rtl="0">
            <a:lnSpc>
              <a:spcPct val="90000"/>
            </a:lnSpc>
            <a:spcBef>
              <a:spcPct val="0"/>
            </a:spcBef>
            <a:spcAft>
              <a:spcPct val="35000"/>
            </a:spcAft>
            <a:buNone/>
          </a:pPr>
          <a:r>
            <a:rPr lang="en-US" sz="1600" kern="1200" dirty="0"/>
            <a:t>Privilege management</a:t>
          </a:r>
        </a:p>
      </dsp:txBody>
      <dsp:txXfrm>
        <a:off x="434537" y="1860257"/>
        <a:ext cx="5714606" cy="426206"/>
      </dsp:txXfrm>
    </dsp:sp>
    <dsp:sp modelId="{6A23AE0F-AE3E-C643-9337-A2AFC5F958CD}">
      <dsp:nvSpPr>
        <dsp:cNvPr id="0" name=""/>
        <dsp:cNvSpPr/>
      </dsp:nvSpPr>
      <dsp:spPr>
        <a:xfrm>
          <a:off x="0" y="4411920"/>
          <a:ext cx="8229600" cy="705600"/>
        </a:xfrm>
        <a:prstGeom prst="rect">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33248" rIns="638708" bIns="113792" numCol="1" spcCol="1270" anchor="t" anchorCtr="0">
          <a:noAutofit/>
        </a:bodyPr>
        <a:lstStyle/>
        <a:p>
          <a:pPr marL="171450" lvl="1" indent="-171450" algn="l" defTabSz="711200" rtl="0">
            <a:lnSpc>
              <a:spcPct val="90000"/>
            </a:lnSpc>
            <a:spcBef>
              <a:spcPct val="0"/>
            </a:spcBef>
            <a:spcAft>
              <a:spcPct val="15000"/>
            </a:spcAft>
            <a:buChar char="•"/>
          </a:pPr>
          <a:r>
            <a:rPr lang="en-US" sz="1600" kern="1200" dirty="0"/>
            <a:t>Governs what is allowable and unallowable in an access transaction</a:t>
          </a:r>
        </a:p>
      </dsp:txBody>
      <dsp:txXfrm>
        <a:off x="0" y="4411920"/>
        <a:ext cx="8229600" cy="705600"/>
      </dsp:txXfrm>
    </dsp:sp>
    <dsp:sp modelId="{DF7FC51F-7B1D-8D4F-A8AB-025080166E37}">
      <dsp:nvSpPr>
        <dsp:cNvPr id="0" name=""/>
        <dsp:cNvSpPr/>
      </dsp:nvSpPr>
      <dsp:spPr>
        <a:xfrm>
          <a:off x="411480" y="4175760"/>
          <a:ext cx="5760720" cy="472320"/>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711200" rtl="0">
            <a:lnSpc>
              <a:spcPct val="90000"/>
            </a:lnSpc>
            <a:spcBef>
              <a:spcPct val="0"/>
            </a:spcBef>
            <a:spcAft>
              <a:spcPct val="35000"/>
            </a:spcAft>
            <a:buNone/>
          </a:pPr>
          <a:r>
            <a:rPr lang="en-US" sz="1600" kern="1200" dirty="0"/>
            <a:t>Policy management</a:t>
          </a:r>
        </a:p>
      </dsp:txBody>
      <dsp:txXfrm>
        <a:off x="434537" y="4198817"/>
        <a:ext cx="5714606" cy="426206"/>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352E1F-19F9-454A-8416-F632906A5A26}">
      <dsp:nvSpPr>
        <dsp:cNvPr id="0" name=""/>
        <dsp:cNvSpPr/>
      </dsp:nvSpPr>
      <dsp:spPr>
        <a:xfrm>
          <a:off x="0" y="826938"/>
          <a:ext cx="2571749" cy="1543050"/>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t" anchorCtr="0">
          <a:noAutofit/>
        </a:bodyPr>
        <a:lstStyle/>
        <a:p>
          <a:pPr marL="0" lvl="0" indent="0" algn="l" defTabSz="577850" rtl="0">
            <a:lnSpc>
              <a:spcPct val="90000"/>
            </a:lnSpc>
            <a:spcBef>
              <a:spcPct val="0"/>
            </a:spcBef>
            <a:spcAft>
              <a:spcPct val="35000"/>
            </a:spcAft>
            <a:buNone/>
          </a:pPr>
          <a:r>
            <a:rPr lang="en-US" sz="1300" b="1" kern="1200" dirty="0" err="1">
              <a:solidFill>
                <a:schemeClr val="tx1"/>
              </a:solidFill>
            </a:rPr>
            <a:t>OpenID</a:t>
          </a:r>
          <a:endParaRPr lang="en-US" sz="1300" b="1" kern="1200" dirty="0">
            <a:solidFill>
              <a:schemeClr val="tx1"/>
            </a:solidFill>
          </a:endParaRPr>
        </a:p>
        <a:p>
          <a:pPr marL="57150" lvl="1" indent="-57150" algn="l" defTabSz="444500" rtl="0">
            <a:lnSpc>
              <a:spcPct val="90000"/>
            </a:lnSpc>
            <a:spcBef>
              <a:spcPct val="0"/>
            </a:spcBef>
            <a:spcAft>
              <a:spcPct val="15000"/>
            </a:spcAft>
            <a:buChar char="•"/>
          </a:pPr>
          <a:r>
            <a:rPr lang="en-US" sz="1000" b="1" kern="1200" dirty="0">
              <a:solidFill>
                <a:schemeClr val="tx1"/>
              </a:solidFill>
            </a:rPr>
            <a:t>An open standard that allows users to be authenticated by certain cooperating sites using a third party service</a:t>
          </a:r>
        </a:p>
      </dsp:txBody>
      <dsp:txXfrm>
        <a:off x="0" y="826938"/>
        <a:ext cx="2571749" cy="1543050"/>
      </dsp:txXfrm>
    </dsp:sp>
    <dsp:sp modelId="{077B188A-25E6-7C46-BB03-B4A2850D0699}">
      <dsp:nvSpPr>
        <dsp:cNvPr id="0" name=""/>
        <dsp:cNvSpPr/>
      </dsp:nvSpPr>
      <dsp:spPr>
        <a:xfrm>
          <a:off x="2828925" y="826938"/>
          <a:ext cx="2571749" cy="1543050"/>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t" anchorCtr="0">
          <a:noAutofit/>
        </a:bodyPr>
        <a:lstStyle/>
        <a:p>
          <a:pPr marL="0" lvl="0" indent="0" algn="l" defTabSz="577850" rtl="0">
            <a:lnSpc>
              <a:spcPct val="90000"/>
            </a:lnSpc>
            <a:spcBef>
              <a:spcPct val="0"/>
            </a:spcBef>
            <a:spcAft>
              <a:spcPct val="35000"/>
            </a:spcAft>
            <a:buNone/>
          </a:pPr>
          <a:r>
            <a:rPr lang="en-US" sz="1300" b="1" kern="1200" dirty="0">
              <a:solidFill>
                <a:schemeClr val="tx1"/>
              </a:solidFill>
            </a:rPr>
            <a:t>OIDF</a:t>
          </a:r>
        </a:p>
        <a:p>
          <a:pPr marL="57150" lvl="1" indent="-57150" algn="l" defTabSz="444500" rtl="0">
            <a:lnSpc>
              <a:spcPct val="90000"/>
            </a:lnSpc>
            <a:spcBef>
              <a:spcPct val="0"/>
            </a:spcBef>
            <a:spcAft>
              <a:spcPct val="15000"/>
            </a:spcAft>
            <a:buChar char="•"/>
          </a:pPr>
          <a:r>
            <a:rPr lang="en-US" sz="1000" b="1" kern="1200" dirty="0" err="1">
              <a:solidFill>
                <a:schemeClr val="tx1"/>
              </a:solidFill>
            </a:rPr>
            <a:t>OpenID</a:t>
          </a:r>
          <a:r>
            <a:rPr lang="en-US" sz="1000" b="1" kern="1200" dirty="0">
              <a:solidFill>
                <a:schemeClr val="tx1"/>
              </a:solidFill>
            </a:rPr>
            <a:t> Foundation is an international nonprofit organization of individuals and companies committed to enabling, promoting, and protecting </a:t>
          </a:r>
          <a:r>
            <a:rPr lang="en-US" sz="1000" b="1" kern="1200" dirty="0" err="1">
              <a:solidFill>
                <a:schemeClr val="tx1"/>
              </a:solidFill>
            </a:rPr>
            <a:t>OpenID</a:t>
          </a:r>
          <a:r>
            <a:rPr lang="en-US" sz="1000" b="1" kern="1200" dirty="0">
              <a:solidFill>
                <a:schemeClr val="tx1"/>
              </a:solidFill>
            </a:rPr>
            <a:t> technologies</a:t>
          </a:r>
        </a:p>
      </dsp:txBody>
      <dsp:txXfrm>
        <a:off x="2828925" y="826938"/>
        <a:ext cx="2571749" cy="1543050"/>
      </dsp:txXfrm>
    </dsp:sp>
    <dsp:sp modelId="{FCD2A21A-242A-BE48-BF59-BFF3E62A97F6}">
      <dsp:nvSpPr>
        <dsp:cNvPr id="0" name=""/>
        <dsp:cNvSpPr/>
      </dsp:nvSpPr>
      <dsp:spPr>
        <a:xfrm>
          <a:off x="5657849" y="826938"/>
          <a:ext cx="2571749" cy="1543050"/>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t" anchorCtr="0">
          <a:noAutofit/>
        </a:bodyPr>
        <a:lstStyle/>
        <a:p>
          <a:pPr marL="0" lvl="0" indent="0" algn="l" defTabSz="577850" rtl="0">
            <a:lnSpc>
              <a:spcPct val="90000"/>
            </a:lnSpc>
            <a:spcBef>
              <a:spcPct val="0"/>
            </a:spcBef>
            <a:spcAft>
              <a:spcPct val="35000"/>
            </a:spcAft>
            <a:buNone/>
          </a:pPr>
          <a:r>
            <a:rPr lang="en-US" sz="1300" b="1" kern="1200" dirty="0">
              <a:solidFill>
                <a:schemeClr val="tx1"/>
              </a:solidFill>
            </a:rPr>
            <a:t>ICF</a:t>
          </a:r>
        </a:p>
        <a:p>
          <a:pPr marL="57150" lvl="1" indent="-57150" algn="l" defTabSz="444500" rtl="0">
            <a:lnSpc>
              <a:spcPct val="90000"/>
            </a:lnSpc>
            <a:spcBef>
              <a:spcPct val="0"/>
            </a:spcBef>
            <a:spcAft>
              <a:spcPct val="15000"/>
            </a:spcAft>
            <a:buChar char="•"/>
          </a:pPr>
          <a:r>
            <a:rPr lang="en-US" sz="1000" b="1" kern="1200" dirty="0">
              <a:solidFill>
                <a:schemeClr val="tx1"/>
              </a:solidFill>
            </a:rPr>
            <a:t>Information Card Foundation is a nonprofit community of companies and individuals working together to evolve the Information Card ecosystem</a:t>
          </a:r>
        </a:p>
      </dsp:txBody>
      <dsp:txXfrm>
        <a:off x="5657849" y="826938"/>
        <a:ext cx="2571749" cy="1543050"/>
      </dsp:txXfrm>
    </dsp:sp>
    <dsp:sp modelId="{3B6996D9-2339-1E4D-83CA-8BB6AA140B4C}">
      <dsp:nvSpPr>
        <dsp:cNvPr id="0" name=""/>
        <dsp:cNvSpPr/>
      </dsp:nvSpPr>
      <dsp:spPr>
        <a:xfrm>
          <a:off x="0" y="2627163"/>
          <a:ext cx="2571749" cy="1543050"/>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t" anchorCtr="0">
          <a:noAutofit/>
        </a:bodyPr>
        <a:lstStyle/>
        <a:p>
          <a:pPr marL="0" lvl="0" indent="0" algn="l" defTabSz="577850" rtl="0">
            <a:lnSpc>
              <a:spcPct val="90000"/>
            </a:lnSpc>
            <a:spcBef>
              <a:spcPct val="0"/>
            </a:spcBef>
            <a:spcAft>
              <a:spcPct val="35000"/>
            </a:spcAft>
            <a:buNone/>
          </a:pPr>
          <a:r>
            <a:rPr lang="en-US" sz="1300" b="1" kern="1200" dirty="0">
              <a:solidFill>
                <a:schemeClr val="tx1"/>
              </a:solidFill>
            </a:rPr>
            <a:t>OITF</a:t>
          </a:r>
        </a:p>
        <a:p>
          <a:pPr marL="57150" lvl="1" indent="-57150" algn="l" defTabSz="444500" rtl="0">
            <a:lnSpc>
              <a:spcPct val="90000"/>
            </a:lnSpc>
            <a:spcBef>
              <a:spcPct val="0"/>
            </a:spcBef>
            <a:spcAft>
              <a:spcPct val="15000"/>
            </a:spcAft>
            <a:buChar char="•"/>
          </a:pPr>
          <a:r>
            <a:rPr lang="en-US" sz="1000" b="1" kern="1200" dirty="0">
              <a:solidFill>
                <a:schemeClr val="tx1"/>
              </a:solidFill>
            </a:rPr>
            <a:t>Open Identity Trust Framework is a standardized, open specification of a trust framework for identity and attribute exchange, developed jointly by OIDF and ICF</a:t>
          </a:r>
        </a:p>
      </dsp:txBody>
      <dsp:txXfrm>
        <a:off x="0" y="2627163"/>
        <a:ext cx="2571749" cy="1543050"/>
      </dsp:txXfrm>
    </dsp:sp>
    <dsp:sp modelId="{D0FDE59F-2675-F341-8DE2-86B35ADF4491}">
      <dsp:nvSpPr>
        <dsp:cNvPr id="0" name=""/>
        <dsp:cNvSpPr/>
      </dsp:nvSpPr>
      <dsp:spPr>
        <a:xfrm>
          <a:off x="2828925" y="2627163"/>
          <a:ext cx="2571749" cy="1543050"/>
        </a:xfrm>
        <a:prstGeom prst="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t" anchorCtr="0">
          <a:noAutofit/>
        </a:bodyPr>
        <a:lstStyle/>
        <a:p>
          <a:pPr marL="0" lvl="0" indent="0" algn="l" defTabSz="577850" rtl="0">
            <a:lnSpc>
              <a:spcPct val="90000"/>
            </a:lnSpc>
            <a:spcBef>
              <a:spcPct val="0"/>
            </a:spcBef>
            <a:spcAft>
              <a:spcPct val="35000"/>
            </a:spcAft>
            <a:buNone/>
          </a:pPr>
          <a:r>
            <a:rPr lang="en-US" sz="1300" b="1" kern="1200" dirty="0">
              <a:solidFill>
                <a:schemeClr val="tx1"/>
              </a:solidFill>
            </a:rPr>
            <a:t>OIX</a:t>
          </a:r>
        </a:p>
        <a:p>
          <a:pPr marL="57150" lvl="1" indent="-57150" algn="l" defTabSz="444500" rtl="0">
            <a:lnSpc>
              <a:spcPct val="90000"/>
            </a:lnSpc>
            <a:spcBef>
              <a:spcPct val="0"/>
            </a:spcBef>
            <a:spcAft>
              <a:spcPct val="15000"/>
            </a:spcAft>
            <a:buChar char="•"/>
          </a:pPr>
          <a:r>
            <a:rPr lang="en-US" sz="1000" b="1" kern="1200" dirty="0">
              <a:solidFill>
                <a:schemeClr val="tx1"/>
              </a:solidFill>
            </a:rPr>
            <a:t>Open Identity Exchange Corporation is an independent, neutral, international provider of certification trust frameworks conforming to the OITF model</a:t>
          </a:r>
        </a:p>
      </dsp:txBody>
      <dsp:txXfrm>
        <a:off x="2828925" y="2627163"/>
        <a:ext cx="2571749" cy="1543050"/>
      </dsp:txXfrm>
    </dsp:sp>
    <dsp:sp modelId="{0F813592-6FED-D943-9FFC-152095AD0661}">
      <dsp:nvSpPr>
        <dsp:cNvPr id="0" name=""/>
        <dsp:cNvSpPr/>
      </dsp:nvSpPr>
      <dsp:spPr>
        <a:xfrm>
          <a:off x="5657849" y="2627163"/>
          <a:ext cx="2571749" cy="1543050"/>
        </a:xfrm>
        <a:prstGeom prst="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9530" tIns="49530" rIns="49530" bIns="49530" numCol="1" spcCol="1270" anchor="t" anchorCtr="0">
          <a:noAutofit/>
        </a:bodyPr>
        <a:lstStyle/>
        <a:p>
          <a:pPr marL="0" lvl="0" indent="0" algn="l" defTabSz="577850" rtl="0">
            <a:lnSpc>
              <a:spcPct val="90000"/>
            </a:lnSpc>
            <a:spcBef>
              <a:spcPct val="0"/>
            </a:spcBef>
            <a:spcAft>
              <a:spcPct val="35000"/>
            </a:spcAft>
            <a:buNone/>
          </a:pPr>
          <a:r>
            <a:rPr lang="en-US" sz="1300" b="1" kern="1200" dirty="0">
              <a:solidFill>
                <a:schemeClr val="tx1"/>
              </a:solidFill>
            </a:rPr>
            <a:t>AXN</a:t>
          </a:r>
        </a:p>
        <a:p>
          <a:pPr marL="57150" lvl="1" indent="-57150" algn="l" defTabSz="444500" rtl="0">
            <a:lnSpc>
              <a:spcPct val="90000"/>
            </a:lnSpc>
            <a:spcBef>
              <a:spcPct val="0"/>
            </a:spcBef>
            <a:spcAft>
              <a:spcPct val="15000"/>
            </a:spcAft>
            <a:buChar char="•"/>
          </a:pPr>
          <a:r>
            <a:rPr lang="en-US" sz="1000" b="1" kern="1200" dirty="0">
              <a:solidFill>
                <a:schemeClr val="tx1"/>
              </a:solidFill>
            </a:rPr>
            <a:t>Attribute Exchange Network is an online Internet-scale gateway for identity service providers and relying parties to efficiently access user asserted, permissioned, and verified online identity attributes in high volumes at affordable costs</a:t>
          </a:r>
        </a:p>
      </dsp:txBody>
      <dsp:txXfrm>
        <a:off x="5657849" y="2627163"/>
        <a:ext cx="2571749" cy="15430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D0F589-FB7D-AE40-91C3-EF8F0AE4FB5B}">
      <dsp:nvSpPr>
        <dsp:cNvPr id="0" name=""/>
        <dsp:cNvSpPr/>
      </dsp:nvSpPr>
      <dsp:spPr>
        <a:xfrm>
          <a:off x="0" y="375117"/>
          <a:ext cx="8229600" cy="3105900"/>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54076" rIns="638708" bIns="120904" numCol="1" spcCol="1270" anchor="t" anchorCtr="0">
          <a:noAutofit/>
        </a:bodyPr>
        <a:lstStyle/>
        <a:p>
          <a:pPr marL="171450" lvl="1" indent="-171450" algn="l" defTabSz="755650" rtl="0">
            <a:lnSpc>
              <a:spcPct val="90000"/>
            </a:lnSpc>
            <a:spcBef>
              <a:spcPct val="0"/>
            </a:spcBef>
            <a:spcAft>
              <a:spcPct val="15000"/>
            </a:spcAft>
            <a:buChar char="•"/>
          </a:pPr>
          <a:r>
            <a:rPr lang="en-US" sz="1700" b="0" kern="1200" dirty="0"/>
            <a:t>Control structures with key information needed for a particular file</a:t>
          </a:r>
        </a:p>
        <a:p>
          <a:pPr marL="171450" lvl="1" indent="-171450" algn="l" defTabSz="755650" rtl="0">
            <a:lnSpc>
              <a:spcPct val="90000"/>
            </a:lnSpc>
            <a:spcBef>
              <a:spcPct val="0"/>
            </a:spcBef>
            <a:spcAft>
              <a:spcPct val="15000"/>
            </a:spcAft>
            <a:buChar char="•"/>
          </a:pPr>
          <a:r>
            <a:rPr lang="en-US" sz="1700" b="0" kern="1200" dirty="0"/>
            <a:t>Several file names may be associated with a single inode</a:t>
          </a:r>
        </a:p>
        <a:p>
          <a:pPr marL="171450" lvl="1" indent="-171450" algn="l" defTabSz="755650" rtl="0">
            <a:lnSpc>
              <a:spcPct val="90000"/>
            </a:lnSpc>
            <a:spcBef>
              <a:spcPct val="0"/>
            </a:spcBef>
            <a:spcAft>
              <a:spcPct val="15000"/>
            </a:spcAft>
            <a:buChar char="•"/>
          </a:pPr>
          <a:r>
            <a:rPr lang="en-US" sz="1700" b="0" kern="1200" dirty="0"/>
            <a:t>An active inode is associated with exactly one file</a:t>
          </a:r>
        </a:p>
        <a:p>
          <a:pPr marL="171450" lvl="1" indent="-171450" algn="l" defTabSz="755650" rtl="0">
            <a:lnSpc>
              <a:spcPct val="90000"/>
            </a:lnSpc>
            <a:spcBef>
              <a:spcPct val="0"/>
            </a:spcBef>
            <a:spcAft>
              <a:spcPct val="15000"/>
            </a:spcAft>
            <a:buChar char="•"/>
          </a:pPr>
          <a:r>
            <a:rPr lang="en-US" sz="1700" b="0" kern="1200" dirty="0"/>
            <a:t>File attributes, permissions and control information are sorted in the inode</a:t>
          </a:r>
        </a:p>
        <a:p>
          <a:pPr marL="171450" lvl="1" indent="-171450" algn="l" defTabSz="755650" rtl="0">
            <a:lnSpc>
              <a:spcPct val="90000"/>
            </a:lnSpc>
            <a:spcBef>
              <a:spcPct val="0"/>
            </a:spcBef>
            <a:spcAft>
              <a:spcPct val="15000"/>
            </a:spcAft>
            <a:buChar char="•"/>
          </a:pPr>
          <a:r>
            <a:rPr lang="en-US" sz="1700" b="0" kern="1200" dirty="0"/>
            <a:t>On the disk there is an inode table, or inode list, that contains the inodes of all the files in the file system</a:t>
          </a:r>
        </a:p>
        <a:p>
          <a:pPr marL="171450" lvl="1" indent="-171450" algn="l" defTabSz="755650" rtl="0">
            <a:lnSpc>
              <a:spcPct val="90000"/>
            </a:lnSpc>
            <a:spcBef>
              <a:spcPct val="0"/>
            </a:spcBef>
            <a:spcAft>
              <a:spcPct val="15000"/>
            </a:spcAft>
            <a:buChar char="•"/>
          </a:pPr>
          <a:r>
            <a:rPr lang="en-US" sz="1700" b="0" kern="1200" dirty="0"/>
            <a:t>When a file is opened its inode is brought into main memory and stored in a memory resident inode table</a:t>
          </a:r>
        </a:p>
      </dsp:txBody>
      <dsp:txXfrm>
        <a:off x="0" y="375117"/>
        <a:ext cx="8229600" cy="3105900"/>
      </dsp:txXfrm>
    </dsp:sp>
    <dsp:sp modelId="{A300F435-BF69-6D48-B4C7-25A75E09DAFA}">
      <dsp:nvSpPr>
        <dsp:cNvPr id="0" name=""/>
        <dsp:cNvSpPr/>
      </dsp:nvSpPr>
      <dsp:spPr>
        <a:xfrm>
          <a:off x="411480" y="4151"/>
          <a:ext cx="5913148" cy="621885"/>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800100" rtl="0">
            <a:lnSpc>
              <a:spcPct val="90000"/>
            </a:lnSpc>
            <a:spcBef>
              <a:spcPct val="0"/>
            </a:spcBef>
            <a:spcAft>
              <a:spcPct val="35000"/>
            </a:spcAft>
            <a:buNone/>
          </a:pPr>
          <a:r>
            <a:rPr lang="en-US" sz="1800" b="0" kern="1200" dirty="0">
              <a:solidFill>
                <a:schemeClr val="tx1"/>
              </a:solidFill>
              <a:effectLst/>
            </a:rPr>
            <a:t>UNIX files are administered using inodes (index nodes)</a:t>
          </a:r>
        </a:p>
      </dsp:txBody>
      <dsp:txXfrm>
        <a:off x="441838" y="34509"/>
        <a:ext cx="5852432" cy="561169"/>
      </dsp:txXfrm>
    </dsp:sp>
    <dsp:sp modelId="{D2FB927B-1775-CB43-8C6A-C758B2886B47}">
      <dsp:nvSpPr>
        <dsp:cNvPr id="0" name=""/>
        <dsp:cNvSpPr/>
      </dsp:nvSpPr>
      <dsp:spPr>
        <a:xfrm>
          <a:off x="0" y="3980823"/>
          <a:ext cx="8229600" cy="1044225"/>
        </a:xfrm>
        <a:prstGeom prst="rect">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38708" tIns="354076" rIns="638708" bIns="120904" numCol="1" spcCol="1270" anchor="t" anchorCtr="0">
          <a:noAutofit/>
        </a:bodyPr>
        <a:lstStyle/>
        <a:p>
          <a:pPr marL="171450" lvl="1" indent="-171450" algn="l" defTabSz="755650" rtl="0">
            <a:lnSpc>
              <a:spcPct val="90000"/>
            </a:lnSpc>
            <a:spcBef>
              <a:spcPct val="0"/>
            </a:spcBef>
            <a:spcAft>
              <a:spcPct val="15000"/>
            </a:spcAft>
            <a:buChar char="•"/>
          </a:pPr>
          <a:r>
            <a:rPr lang="en-US" sz="1700" b="0" kern="1200" dirty="0"/>
            <a:t>May contain files and/or other directories</a:t>
          </a:r>
        </a:p>
        <a:p>
          <a:pPr marL="171450" lvl="1" indent="-171450" algn="l" defTabSz="755650" rtl="0">
            <a:lnSpc>
              <a:spcPct val="90000"/>
            </a:lnSpc>
            <a:spcBef>
              <a:spcPct val="0"/>
            </a:spcBef>
            <a:spcAft>
              <a:spcPct val="15000"/>
            </a:spcAft>
            <a:buChar char="•"/>
          </a:pPr>
          <a:r>
            <a:rPr lang="en-US" sz="1700" b="0" kern="1200" dirty="0"/>
            <a:t>Contains file names plus pointers to associated inodes</a:t>
          </a:r>
        </a:p>
      </dsp:txBody>
      <dsp:txXfrm>
        <a:off x="0" y="3980823"/>
        <a:ext cx="8229600" cy="1044225"/>
      </dsp:txXfrm>
    </dsp:sp>
    <dsp:sp modelId="{C664E035-1912-A64C-AD28-0FDE8073FC5D}">
      <dsp:nvSpPr>
        <dsp:cNvPr id="0" name=""/>
        <dsp:cNvSpPr/>
      </dsp:nvSpPr>
      <dsp:spPr>
        <a:xfrm>
          <a:off x="411480" y="3572817"/>
          <a:ext cx="5913148" cy="658925"/>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17742" tIns="0" rIns="217742" bIns="0" numCol="1" spcCol="1270" anchor="ctr" anchorCtr="0">
          <a:noAutofit/>
        </a:bodyPr>
        <a:lstStyle/>
        <a:p>
          <a:pPr marL="0" lvl="0" indent="0" algn="l" defTabSz="800100" rtl="0">
            <a:lnSpc>
              <a:spcPct val="90000"/>
            </a:lnSpc>
            <a:spcBef>
              <a:spcPct val="0"/>
            </a:spcBef>
            <a:spcAft>
              <a:spcPct val="35000"/>
            </a:spcAft>
            <a:buNone/>
          </a:pPr>
          <a:r>
            <a:rPr lang="en-US" sz="1800" b="1" kern="1200" dirty="0">
              <a:solidFill>
                <a:schemeClr val="tx1"/>
              </a:solidFill>
              <a:effectLst/>
            </a:rPr>
            <a:t>Directories are structured in a hierarchical tree</a:t>
          </a:r>
        </a:p>
      </dsp:txBody>
      <dsp:txXfrm>
        <a:off x="443646" y="3604983"/>
        <a:ext cx="5848816" cy="59459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8299B0-B2B3-3F48-881C-2ECF750029E3}">
      <dsp:nvSpPr>
        <dsp:cNvPr id="0" name=""/>
        <dsp:cNvSpPr/>
      </dsp:nvSpPr>
      <dsp:spPr>
        <a:xfrm>
          <a:off x="76166" y="123122"/>
          <a:ext cx="4343370" cy="502702"/>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rtl="0">
            <a:lnSpc>
              <a:spcPct val="90000"/>
            </a:lnSpc>
            <a:spcBef>
              <a:spcPct val="0"/>
            </a:spcBef>
            <a:spcAft>
              <a:spcPct val="35000"/>
            </a:spcAft>
            <a:buNone/>
          </a:pPr>
          <a:r>
            <a:rPr lang="en-US" sz="1900" b="1" kern="1200" dirty="0"/>
            <a:t>Modern UNIX systems support </a:t>
          </a:r>
          <a:r>
            <a:rPr lang="en-US" sz="1900" b="1" kern="1200" dirty="0" err="1"/>
            <a:t>ACLs</a:t>
          </a:r>
          <a:endParaRPr lang="en-US" sz="1900" b="1" kern="1200" dirty="0"/>
        </a:p>
      </dsp:txBody>
      <dsp:txXfrm>
        <a:off x="100706" y="147662"/>
        <a:ext cx="4294290" cy="453622"/>
      </dsp:txXfrm>
    </dsp:sp>
    <dsp:sp modelId="{39853B5A-0C92-9142-8604-22E5981B1D23}">
      <dsp:nvSpPr>
        <dsp:cNvPr id="0" name=""/>
        <dsp:cNvSpPr/>
      </dsp:nvSpPr>
      <dsp:spPr>
        <a:xfrm>
          <a:off x="0" y="682016"/>
          <a:ext cx="8458200" cy="347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8548"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US" sz="1500" kern="1200" dirty="0"/>
            <a:t>FreeBSD, </a:t>
          </a:r>
          <a:r>
            <a:rPr lang="en-US" sz="1500" kern="1200" dirty="0" err="1"/>
            <a:t>OpenBSD</a:t>
          </a:r>
          <a:r>
            <a:rPr lang="en-US" sz="1500" kern="1200" dirty="0"/>
            <a:t>, Linux, Solaris</a:t>
          </a:r>
        </a:p>
      </dsp:txBody>
      <dsp:txXfrm>
        <a:off x="0" y="682016"/>
        <a:ext cx="8458200" cy="347760"/>
      </dsp:txXfrm>
    </dsp:sp>
    <dsp:sp modelId="{ABD2E261-9027-6A43-A8FE-4FC50430A012}">
      <dsp:nvSpPr>
        <dsp:cNvPr id="0" name=""/>
        <dsp:cNvSpPr/>
      </dsp:nvSpPr>
      <dsp:spPr>
        <a:xfrm>
          <a:off x="18734" y="1036719"/>
          <a:ext cx="1447790" cy="560581"/>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rtl="0">
            <a:lnSpc>
              <a:spcPct val="90000"/>
            </a:lnSpc>
            <a:spcBef>
              <a:spcPct val="0"/>
            </a:spcBef>
            <a:spcAft>
              <a:spcPct val="35000"/>
            </a:spcAft>
            <a:buNone/>
          </a:pPr>
          <a:r>
            <a:rPr lang="en-US" sz="1900" b="1" kern="1200" dirty="0"/>
            <a:t>FreeBSD</a:t>
          </a:r>
        </a:p>
      </dsp:txBody>
      <dsp:txXfrm>
        <a:off x="46099" y="1064084"/>
        <a:ext cx="1393060" cy="505851"/>
      </dsp:txXfrm>
    </dsp:sp>
    <dsp:sp modelId="{B88CC433-0881-634A-AA9A-659135A40B39}">
      <dsp:nvSpPr>
        <dsp:cNvPr id="0" name=""/>
        <dsp:cNvSpPr/>
      </dsp:nvSpPr>
      <dsp:spPr>
        <a:xfrm>
          <a:off x="0" y="1677638"/>
          <a:ext cx="8458200" cy="17822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8548"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US" sz="1500" kern="1200" dirty="0" err="1"/>
            <a:t>Setfacl</a:t>
          </a:r>
          <a:r>
            <a:rPr lang="en-US" sz="1500" kern="1200" dirty="0"/>
            <a:t> command assigns a list of UNIX user IDs and groups</a:t>
          </a:r>
        </a:p>
        <a:p>
          <a:pPr marL="114300" lvl="1" indent="-114300" algn="l" defTabSz="666750" rtl="0">
            <a:lnSpc>
              <a:spcPct val="90000"/>
            </a:lnSpc>
            <a:spcBef>
              <a:spcPct val="0"/>
            </a:spcBef>
            <a:spcAft>
              <a:spcPct val="20000"/>
            </a:spcAft>
            <a:buChar char="•"/>
          </a:pPr>
          <a:r>
            <a:rPr lang="en-US" sz="1500" kern="1200" dirty="0"/>
            <a:t>Any number of users and groups can be associated with a file</a:t>
          </a:r>
        </a:p>
        <a:p>
          <a:pPr marL="114300" lvl="1" indent="-114300" algn="l" defTabSz="666750" rtl="0">
            <a:lnSpc>
              <a:spcPct val="90000"/>
            </a:lnSpc>
            <a:spcBef>
              <a:spcPct val="0"/>
            </a:spcBef>
            <a:spcAft>
              <a:spcPct val="20000"/>
            </a:spcAft>
            <a:buChar char="•"/>
          </a:pPr>
          <a:r>
            <a:rPr lang="en-US" sz="1500" kern="1200" dirty="0"/>
            <a:t>Read, write, execute protection bits</a:t>
          </a:r>
        </a:p>
        <a:p>
          <a:pPr marL="114300" lvl="1" indent="-114300" algn="l" defTabSz="666750" rtl="0">
            <a:lnSpc>
              <a:spcPct val="90000"/>
            </a:lnSpc>
            <a:spcBef>
              <a:spcPct val="0"/>
            </a:spcBef>
            <a:spcAft>
              <a:spcPct val="20000"/>
            </a:spcAft>
            <a:buChar char="•"/>
          </a:pPr>
          <a:r>
            <a:rPr lang="en-US" sz="1500" kern="1200" dirty="0"/>
            <a:t>A file does not need to have an ACL</a:t>
          </a:r>
        </a:p>
        <a:p>
          <a:pPr marL="114300" lvl="1" indent="-114300" algn="l" defTabSz="666750" rtl="0">
            <a:lnSpc>
              <a:spcPct val="90000"/>
            </a:lnSpc>
            <a:spcBef>
              <a:spcPct val="0"/>
            </a:spcBef>
            <a:spcAft>
              <a:spcPct val="20000"/>
            </a:spcAft>
            <a:buChar char="•"/>
          </a:pPr>
          <a:r>
            <a:rPr lang="en-US" sz="1500" kern="1200" dirty="0"/>
            <a:t>Includes an additional protection bit that indicates whether the file has an extended ACL</a:t>
          </a:r>
        </a:p>
      </dsp:txBody>
      <dsp:txXfrm>
        <a:off x="0" y="1677638"/>
        <a:ext cx="8458200" cy="1782269"/>
      </dsp:txXfrm>
    </dsp:sp>
    <dsp:sp modelId="{FB627356-6C29-724F-B025-718264648997}">
      <dsp:nvSpPr>
        <dsp:cNvPr id="0" name=""/>
        <dsp:cNvSpPr/>
      </dsp:nvSpPr>
      <dsp:spPr>
        <a:xfrm>
          <a:off x="18734" y="3268958"/>
          <a:ext cx="7543783" cy="895269"/>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rtl="0">
            <a:lnSpc>
              <a:spcPct val="90000"/>
            </a:lnSpc>
            <a:spcBef>
              <a:spcPct val="0"/>
            </a:spcBef>
            <a:spcAft>
              <a:spcPct val="35000"/>
            </a:spcAft>
            <a:buNone/>
          </a:pPr>
          <a:r>
            <a:rPr lang="en-US" sz="1900" b="1" kern="1200" dirty="0"/>
            <a:t>When a process requests access to a file system object two steps are performed:</a:t>
          </a:r>
        </a:p>
      </dsp:txBody>
      <dsp:txXfrm>
        <a:off x="62437" y="3312661"/>
        <a:ext cx="7456377" cy="807863"/>
      </dsp:txXfrm>
    </dsp:sp>
    <dsp:sp modelId="{22DFABAC-42CB-FE40-A6F9-E9081E178E91}">
      <dsp:nvSpPr>
        <dsp:cNvPr id="0" name=""/>
        <dsp:cNvSpPr/>
      </dsp:nvSpPr>
      <dsp:spPr>
        <a:xfrm>
          <a:off x="0" y="4205067"/>
          <a:ext cx="8458200" cy="9181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8548"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US" sz="1500" kern="1200" dirty="0"/>
            <a:t>Step 1 selects the most appropriate ACL</a:t>
          </a:r>
        </a:p>
        <a:p>
          <a:pPr marL="114300" lvl="1" indent="-114300" algn="l" defTabSz="666750" rtl="0">
            <a:lnSpc>
              <a:spcPct val="90000"/>
            </a:lnSpc>
            <a:spcBef>
              <a:spcPct val="0"/>
            </a:spcBef>
            <a:spcAft>
              <a:spcPct val="20000"/>
            </a:spcAft>
            <a:buChar char="•"/>
          </a:pPr>
          <a:r>
            <a:rPr lang="en-US" sz="1500" kern="1200" dirty="0"/>
            <a:t>Step 2 checks if the matching entry contains sufficient permissions</a:t>
          </a:r>
        </a:p>
      </dsp:txBody>
      <dsp:txXfrm>
        <a:off x="0" y="4205067"/>
        <a:ext cx="8458200" cy="91810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2932B0-E54B-8049-A28C-856DF35A5224}">
      <dsp:nvSpPr>
        <dsp:cNvPr id="0" name=""/>
        <dsp:cNvSpPr/>
      </dsp:nvSpPr>
      <dsp:spPr>
        <a:xfrm>
          <a:off x="2309" y="149486"/>
          <a:ext cx="2252067" cy="714216"/>
        </a:xfrm>
        <a:prstGeom prst="rect">
          <a:avLst/>
        </a:prstGeom>
        <a:solidFill>
          <a:schemeClr val="accent5">
            <a:lumMod val="75000"/>
          </a:schemeClr>
        </a:solidFill>
        <a:ln w="9525" cap="flat" cmpd="sng" algn="ctr">
          <a:solidFill>
            <a:schemeClr val="accent5">
              <a:lumMod val="75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0" kern="1200" dirty="0">
              <a:solidFill>
                <a:schemeClr val="tx1"/>
              </a:solidFill>
            </a:rPr>
            <a:t>Mutually exclusive roles</a:t>
          </a:r>
        </a:p>
      </dsp:txBody>
      <dsp:txXfrm>
        <a:off x="2309" y="149486"/>
        <a:ext cx="2252067" cy="714216"/>
      </dsp:txXfrm>
    </dsp:sp>
    <dsp:sp modelId="{B3DA0312-6C14-794F-9450-42306B982A54}">
      <dsp:nvSpPr>
        <dsp:cNvPr id="0" name=""/>
        <dsp:cNvSpPr/>
      </dsp:nvSpPr>
      <dsp:spPr>
        <a:xfrm>
          <a:off x="2309" y="863703"/>
          <a:ext cx="2252067" cy="1806210"/>
        </a:xfrm>
        <a:prstGeom prst="rect">
          <a:avLst/>
        </a:prstGeom>
        <a:solidFill>
          <a:schemeClr val="accent5">
            <a:lumMod val="40000"/>
            <a:lumOff val="60000"/>
            <a:alpha val="9000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b="0" kern="1200" dirty="0">
              <a:latin typeface="+mj-lt"/>
            </a:rPr>
            <a:t>A user can only be assigned to one role in the set (either during a session or statically)</a:t>
          </a:r>
        </a:p>
        <a:p>
          <a:pPr marL="114300" lvl="1" indent="-114300" algn="l" defTabSz="622300">
            <a:lnSpc>
              <a:spcPct val="90000"/>
            </a:lnSpc>
            <a:spcBef>
              <a:spcPct val="0"/>
            </a:spcBef>
            <a:spcAft>
              <a:spcPct val="15000"/>
            </a:spcAft>
            <a:buChar char="•"/>
          </a:pPr>
          <a:r>
            <a:rPr lang="en-US" sz="1400" b="0" kern="1200" dirty="0">
              <a:latin typeface="+mj-lt"/>
            </a:rPr>
            <a:t>Any permission (access right) can be granted to only one role in the set</a:t>
          </a:r>
        </a:p>
      </dsp:txBody>
      <dsp:txXfrm>
        <a:off x="2309" y="863703"/>
        <a:ext cx="2252067" cy="1806210"/>
      </dsp:txXfrm>
    </dsp:sp>
    <dsp:sp modelId="{B4833B63-7C23-0748-AB00-48522DF48DC1}">
      <dsp:nvSpPr>
        <dsp:cNvPr id="0" name=""/>
        <dsp:cNvSpPr/>
      </dsp:nvSpPr>
      <dsp:spPr>
        <a:xfrm>
          <a:off x="2569666" y="149486"/>
          <a:ext cx="2252067" cy="714216"/>
        </a:xfrm>
        <a:prstGeom prst="rect">
          <a:avLst/>
        </a:prstGeom>
        <a:solidFill>
          <a:schemeClr val="accent1"/>
        </a:solidFill>
        <a:ln w="9525" cap="flat" cmpd="sng" algn="ctr">
          <a:solidFill>
            <a:schemeClr val="accent1">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tx1"/>
              </a:solidFill>
            </a:rPr>
            <a:t>Cardinality</a:t>
          </a:r>
        </a:p>
      </dsp:txBody>
      <dsp:txXfrm>
        <a:off x="2569666" y="149486"/>
        <a:ext cx="2252067" cy="714216"/>
      </dsp:txXfrm>
    </dsp:sp>
    <dsp:sp modelId="{3CA83575-2825-064D-9714-91CB3865778F}">
      <dsp:nvSpPr>
        <dsp:cNvPr id="0" name=""/>
        <dsp:cNvSpPr/>
      </dsp:nvSpPr>
      <dsp:spPr>
        <a:xfrm>
          <a:off x="2569666" y="863703"/>
          <a:ext cx="2252067" cy="180621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b="0" kern="1200" dirty="0">
              <a:latin typeface="+mj-lt"/>
            </a:rPr>
            <a:t>Setting a maximum number with respect to roles</a:t>
          </a:r>
        </a:p>
      </dsp:txBody>
      <dsp:txXfrm>
        <a:off x="2569666" y="863703"/>
        <a:ext cx="2252067" cy="1806210"/>
      </dsp:txXfrm>
    </dsp:sp>
    <dsp:sp modelId="{EC74B479-C31F-244B-B181-62591C6D9078}">
      <dsp:nvSpPr>
        <dsp:cNvPr id="0" name=""/>
        <dsp:cNvSpPr/>
      </dsp:nvSpPr>
      <dsp:spPr>
        <a:xfrm>
          <a:off x="5137022" y="149486"/>
          <a:ext cx="2252067" cy="714216"/>
        </a:xfrm>
        <a:prstGeom prst="rect">
          <a:avLst/>
        </a:prstGeom>
        <a:solidFill>
          <a:schemeClr val="accent3">
            <a:lumMod val="75000"/>
          </a:schemeClr>
        </a:solidFill>
        <a:ln w="9525" cap="flat" cmpd="sng" algn="ctr">
          <a:solidFill>
            <a:schemeClr val="accent3">
              <a:lumMod val="7500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tx1"/>
              </a:solidFill>
            </a:rPr>
            <a:t>Prerequisite roles</a:t>
          </a:r>
        </a:p>
      </dsp:txBody>
      <dsp:txXfrm>
        <a:off x="5137022" y="149486"/>
        <a:ext cx="2252067" cy="714216"/>
      </dsp:txXfrm>
    </dsp:sp>
    <dsp:sp modelId="{E058C3CE-5347-004C-9E78-C1CAA6CCCCF7}">
      <dsp:nvSpPr>
        <dsp:cNvPr id="0" name=""/>
        <dsp:cNvSpPr/>
      </dsp:nvSpPr>
      <dsp:spPr>
        <a:xfrm>
          <a:off x="5137022" y="863703"/>
          <a:ext cx="2252067" cy="1806210"/>
        </a:xfrm>
        <a:prstGeom prst="rect">
          <a:avLst/>
        </a:prstGeom>
        <a:solidFill>
          <a:schemeClr val="accent3">
            <a:lumMod val="40000"/>
            <a:lumOff val="60000"/>
            <a:alpha val="90000"/>
          </a:schemeClr>
        </a:solidFill>
        <a:ln w="9525" cap="flat" cmpd="sng" algn="ctr">
          <a:solidFill>
            <a:schemeClr val="accent3">
              <a:lumMod val="75000"/>
              <a:alpha val="9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b="0" kern="1200" dirty="0">
              <a:latin typeface="+mj-lt"/>
            </a:rPr>
            <a:t>Dictates that a user can only be assigned to a particular role if it is already assigned to some other specified role</a:t>
          </a:r>
        </a:p>
      </dsp:txBody>
      <dsp:txXfrm>
        <a:off x="5137022" y="863703"/>
        <a:ext cx="2252067" cy="180621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EB2FE9-FA50-DA46-8BBC-B613515C1146}">
      <dsp:nvSpPr>
        <dsp:cNvPr id="0" name=""/>
        <dsp:cNvSpPr/>
      </dsp:nvSpPr>
      <dsp:spPr>
        <a:xfrm rot="16200000">
          <a:off x="-1646604" y="1651024"/>
          <a:ext cx="4853136" cy="1551086"/>
        </a:xfrm>
        <a:prstGeom prst="flowChartManualOperation">
          <a:avLst/>
        </a:prstGeom>
        <a:solidFill>
          <a:schemeClr val="accent6"/>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marL="0" lvl="0" indent="0" algn="ctr" defTabSz="622300" rtl="0">
            <a:lnSpc>
              <a:spcPct val="90000"/>
            </a:lnSpc>
            <a:spcBef>
              <a:spcPct val="0"/>
            </a:spcBef>
            <a:spcAft>
              <a:spcPct val="35000"/>
            </a:spcAft>
            <a:buNone/>
          </a:pPr>
          <a:r>
            <a:rPr lang="en-US" sz="1400" b="0" kern="1200" dirty="0"/>
            <a:t>Can define authorizations that express conditions on properties of both the resource and the subject</a:t>
          </a:r>
        </a:p>
      </dsp:txBody>
      <dsp:txXfrm rot="5400000">
        <a:off x="4421" y="970626"/>
        <a:ext cx="1551086" cy="2911882"/>
      </dsp:txXfrm>
    </dsp:sp>
    <dsp:sp modelId="{07A3739F-938E-034F-916B-9F2DC8996AD9}">
      <dsp:nvSpPr>
        <dsp:cNvPr id="0" name=""/>
        <dsp:cNvSpPr/>
      </dsp:nvSpPr>
      <dsp:spPr>
        <a:xfrm rot="16200000">
          <a:off x="20813" y="1651024"/>
          <a:ext cx="4853136" cy="1551086"/>
        </a:xfrm>
        <a:prstGeom prst="flowChartManualOperation">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marL="0" lvl="0" indent="0" algn="ctr" defTabSz="622300" rtl="0">
            <a:lnSpc>
              <a:spcPct val="90000"/>
            </a:lnSpc>
            <a:spcBef>
              <a:spcPct val="0"/>
            </a:spcBef>
            <a:spcAft>
              <a:spcPct val="35000"/>
            </a:spcAft>
            <a:buNone/>
          </a:pPr>
          <a:r>
            <a:rPr lang="en-US" sz="1400" b="0" kern="1200" dirty="0"/>
            <a:t>Strength is its flexibility and expressive power</a:t>
          </a:r>
        </a:p>
      </dsp:txBody>
      <dsp:txXfrm rot="5400000">
        <a:off x="1671838" y="970626"/>
        <a:ext cx="1551086" cy="2911882"/>
      </dsp:txXfrm>
    </dsp:sp>
    <dsp:sp modelId="{86BAC080-CAC7-334F-A47F-247284CF062D}">
      <dsp:nvSpPr>
        <dsp:cNvPr id="0" name=""/>
        <dsp:cNvSpPr/>
      </dsp:nvSpPr>
      <dsp:spPr>
        <a:xfrm rot="16200000">
          <a:off x="1688232" y="1651024"/>
          <a:ext cx="4853136" cy="1551086"/>
        </a:xfrm>
        <a:prstGeom prst="flowChartManualOperation">
          <a:avLst/>
        </a:prstGeom>
        <a:solidFill>
          <a:schemeClr val="accent4">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marL="0" lvl="0" indent="0" algn="ctr" defTabSz="622300" rtl="0">
            <a:lnSpc>
              <a:spcPct val="90000"/>
            </a:lnSpc>
            <a:spcBef>
              <a:spcPct val="0"/>
            </a:spcBef>
            <a:spcAft>
              <a:spcPct val="35000"/>
            </a:spcAft>
            <a:buNone/>
          </a:pPr>
          <a:r>
            <a:rPr lang="en-US" sz="1400" b="0" kern="1200" dirty="0"/>
            <a:t>Main obstacle to its adoption in real systems has been concern about the performance impact of evaluating predicates on both resource and user properties for each access</a:t>
          </a:r>
        </a:p>
      </dsp:txBody>
      <dsp:txXfrm rot="5400000">
        <a:off x="3339257" y="970626"/>
        <a:ext cx="1551086" cy="2911882"/>
      </dsp:txXfrm>
    </dsp:sp>
    <dsp:sp modelId="{7366F1B3-F41D-704B-8414-15AA9C1F35CD}">
      <dsp:nvSpPr>
        <dsp:cNvPr id="0" name=""/>
        <dsp:cNvSpPr/>
      </dsp:nvSpPr>
      <dsp:spPr>
        <a:xfrm rot="16200000">
          <a:off x="3355650" y="1651024"/>
          <a:ext cx="4853136" cy="1551086"/>
        </a:xfrm>
        <a:prstGeom prst="flowChartManualOperation">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marL="0" lvl="0" indent="0" algn="ctr" defTabSz="622300" rtl="0">
            <a:lnSpc>
              <a:spcPct val="90000"/>
            </a:lnSpc>
            <a:spcBef>
              <a:spcPct val="0"/>
            </a:spcBef>
            <a:spcAft>
              <a:spcPct val="35000"/>
            </a:spcAft>
            <a:buNone/>
          </a:pPr>
          <a:r>
            <a:rPr lang="en-US" sz="1400" b="0" kern="1200" dirty="0"/>
            <a:t>Web services have been pioneering technologies through the introduction of the </a:t>
          </a:r>
          <a:r>
            <a:rPr lang="en-US" sz="1400" b="0" kern="1200" dirty="0" err="1"/>
            <a:t>eXtensible</a:t>
          </a:r>
          <a:r>
            <a:rPr lang="en-US" sz="1400" b="0" kern="1200" dirty="0"/>
            <a:t> Access Control Markup Language (XAMCL)</a:t>
          </a:r>
        </a:p>
      </dsp:txBody>
      <dsp:txXfrm rot="5400000">
        <a:off x="5006675" y="970626"/>
        <a:ext cx="1551086" cy="2911882"/>
      </dsp:txXfrm>
    </dsp:sp>
    <dsp:sp modelId="{22319A17-68EB-5042-8692-CE160831B4F6}">
      <dsp:nvSpPr>
        <dsp:cNvPr id="0" name=""/>
        <dsp:cNvSpPr/>
      </dsp:nvSpPr>
      <dsp:spPr>
        <a:xfrm rot="16200000">
          <a:off x="5023068" y="1651024"/>
          <a:ext cx="4853136" cy="1551086"/>
        </a:xfrm>
        <a:prstGeom prst="flowChartManualOperation">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0" tIns="0" rIns="89035" bIns="0" numCol="1" spcCol="1270" anchor="ctr" anchorCtr="0">
          <a:noAutofit/>
        </a:bodyPr>
        <a:lstStyle/>
        <a:p>
          <a:pPr marL="0" lvl="0" indent="0" algn="ctr" defTabSz="622300" rtl="0">
            <a:lnSpc>
              <a:spcPct val="90000"/>
            </a:lnSpc>
            <a:spcBef>
              <a:spcPct val="0"/>
            </a:spcBef>
            <a:spcAft>
              <a:spcPct val="35000"/>
            </a:spcAft>
            <a:buNone/>
          </a:pPr>
          <a:r>
            <a:rPr lang="en-US" sz="1400" b="0" kern="1200" dirty="0"/>
            <a:t>There is considerable interest in applying the model to cloud services</a:t>
          </a:r>
        </a:p>
      </dsp:txBody>
      <dsp:txXfrm rot="5400000">
        <a:off x="6674093" y="970626"/>
        <a:ext cx="1551086" cy="291188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1A3381-433B-CE45-9F2A-F37F91C887F4}">
      <dsp:nvSpPr>
        <dsp:cNvPr id="0" name=""/>
        <dsp:cNvSpPr/>
      </dsp:nvSpPr>
      <dsp:spPr>
        <a:xfrm>
          <a:off x="3026" y="39700"/>
          <a:ext cx="2885182" cy="918000"/>
        </a:xfrm>
        <a:prstGeom prst="chevron">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chemeClr val="tx1"/>
              </a:solidFill>
            </a:rPr>
            <a:t>Subject attributes</a:t>
          </a:r>
          <a:endParaRPr lang="en-US" sz="2400" kern="1200" dirty="0">
            <a:solidFill>
              <a:schemeClr val="tx1"/>
            </a:solidFill>
          </a:endParaRPr>
        </a:p>
      </dsp:txBody>
      <dsp:txXfrm>
        <a:off x="462026" y="39700"/>
        <a:ext cx="1967182" cy="918000"/>
      </dsp:txXfrm>
    </dsp:sp>
    <dsp:sp modelId="{6D536E0F-208B-814D-8E8F-710E7FDA3193}">
      <dsp:nvSpPr>
        <dsp:cNvPr id="0" name=""/>
        <dsp:cNvSpPr/>
      </dsp:nvSpPr>
      <dsp:spPr>
        <a:xfrm>
          <a:off x="3026" y="1072450"/>
          <a:ext cx="2308145" cy="3413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55650" rtl="0">
            <a:lnSpc>
              <a:spcPct val="90000"/>
            </a:lnSpc>
            <a:spcBef>
              <a:spcPct val="0"/>
            </a:spcBef>
            <a:spcAft>
              <a:spcPts val="1524"/>
            </a:spcAft>
            <a:buChar char="•"/>
          </a:pPr>
          <a:r>
            <a:rPr lang="en-US" sz="1700" kern="1200" dirty="0">
              <a:latin typeface="+mj-lt"/>
            </a:rPr>
            <a:t>A subject is an active entity that causes information to flow among objects or changes the system state</a:t>
          </a:r>
        </a:p>
        <a:p>
          <a:pPr marL="171450" lvl="1" indent="-171450" algn="l" defTabSz="755650" rtl="0">
            <a:lnSpc>
              <a:spcPct val="90000"/>
            </a:lnSpc>
            <a:spcBef>
              <a:spcPct val="0"/>
            </a:spcBef>
            <a:spcAft>
              <a:spcPts val="1524"/>
            </a:spcAft>
            <a:buChar char="•"/>
          </a:pPr>
          <a:r>
            <a:rPr lang="en-US" sz="1700" kern="1200" dirty="0">
              <a:latin typeface="+mj-lt"/>
            </a:rPr>
            <a:t>Attributes define the identity and characteristics of the subject</a:t>
          </a:r>
        </a:p>
      </dsp:txBody>
      <dsp:txXfrm>
        <a:off x="3026" y="1072450"/>
        <a:ext cx="2308145" cy="3413812"/>
      </dsp:txXfrm>
    </dsp:sp>
    <dsp:sp modelId="{9D77E78E-02AA-FD40-B2D6-2C660715F549}">
      <dsp:nvSpPr>
        <dsp:cNvPr id="0" name=""/>
        <dsp:cNvSpPr/>
      </dsp:nvSpPr>
      <dsp:spPr>
        <a:xfrm>
          <a:off x="2672208" y="39700"/>
          <a:ext cx="2885182" cy="918000"/>
        </a:xfrm>
        <a:prstGeom prst="chevron">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chemeClr val="tx1"/>
              </a:solidFill>
            </a:rPr>
            <a:t>Object attributes</a:t>
          </a:r>
        </a:p>
      </dsp:txBody>
      <dsp:txXfrm>
        <a:off x="3131208" y="39700"/>
        <a:ext cx="1967182" cy="918000"/>
      </dsp:txXfrm>
    </dsp:sp>
    <dsp:sp modelId="{5C9C9464-D886-F54D-81C1-ACA0089E829B}">
      <dsp:nvSpPr>
        <dsp:cNvPr id="0" name=""/>
        <dsp:cNvSpPr/>
      </dsp:nvSpPr>
      <dsp:spPr>
        <a:xfrm>
          <a:off x="2672208" y="1072450"/>
          <a:ext cx="2308145" cy="3413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55650" rtl="0">
            <a:lnSpc>
              <a:spcPct val="90000"/>
            </a:lnSpc>
            <a:spcBef>
              <a:spcPct val="0"/>
            </a:spcBef>
            <a:spcAft>
              <a:spcPts val="1524"/>
            </a:spcAft>
            <a:buChar char="•"/>
          </a:pPr>
          <a:r>
            <a:rPr lang="en-US" sz="1700" kern="1200" dirty="0">
              <a:latin typeface="+mj-lt"/>
              <a:cs typeface="Palatino Linotype (Body)"/>
            </a:rPr>
            <a:t>An object (or resource) is a passive information system-related entity containing or receiving information</a:t>
          </a:r>
        </a:p>
        <a:p>
          <a:pPr marL="171450" lvl="1" indent="-171450" algn="l" defTabSz="755650" rtl="0">
            <a:lnSpc>
              <a:spcPct val="90000"/>
            </a:lnSpc>
            <a:spcBef>
              <a:spcPct val="0"/>
            </a:spcBef>
            <a:spcAft>
              <a:spcPct val="15000"/>
            </a:spcAft>
            <a:buChar char="•"/>
          </a:pPr>
          <a:r>
            <a:rPr lang="en-US" sz="1700" kern="1200" dirty="0">
              <a:latin typeface="+mj-lt"/>
              <a:cs typeface="Palatino Linotype (Body)"/>
            </a:rPr>
            <a:t>Objects have attributes that can be leverages to make access control decisions</a:t>
          </a:r>
        </a:p>
        <a:p>
          <a:pPr marL="171450" lvl="1" indent="-171450" algn="l" defTabSz="755650" rtl="0">
            <a:lnSpc>
              <a:spcPct val="90000"/>
            </a:lnSpc>
            <a:spcBef>
              <a:spcPct val="0"/>
            </a:spcBef>
            <a:spcAft>
              <a:spcPct val="15000"/>
            </a:spcAft>
            <a:buChar char="•"/>
          </a:pPr>
          <a:endParaRPr lang="en-US" sz="1700" kern="1200" dirty="0"/>
        </a:p>
      </dsp:txBody>
      <dsp:txXfrm>
        <a:off x="2672208" y="1072450"/>
        <a:ext cx="2308145" cy="3413812"/>
      </dsp:txXfrm>
    </dsp:sp>
    <dsp:sp modelId="{F404E2DB-56BA-4743-8145-F722FEBF52A5}">
      <dsp:nvSpPr>
        <dsp:cNvPr id="0" name=""/>
        <dsp:cNvSpPr/>
      </dsp:nvSpPr>
      <dsp:spPr>
        <a:xfrm>
          <a:off x="5341391" y="39700"/>
          <a:ext cx="2885182" cy="918000"/>
        </a:xfrm>
        <a:prstGeom prst="chevron">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rtl="0">
            <a:lnSpc>
              <a:spcPct val="90000"/>
            </a:lnSpc>
            <a:spcBef>
              <a:spcPct val="0"/>
            </a:spcBef>
            <a:spcAft>
              <a:spcPct val="35000"/>
            </a:spcAft>
            <a:buNone/>
          </a:pPr>
          <a:r>
            <a:rPr lang="en-US" sz="2400" b="1" kern="1200" dirty="0">
              <a:solidFill>
                <a:schemeClr val="tx1"/>
              </a:solidFill>
            </a:rPr>
            <a:t>Environment attributes</a:t>
          </a:r>
        </a:p>
      </dsp:txBody>
      <dsp:txXfrm>
        <a:off x="5800391" y="39700"/>
        <a:ext cx="1967182" cy="918000"/>
      </dsp:txXfrm>
    </dsp:sp>
    <dsp:sp modelId="{36E5E7F1-34B4-4049-B517-21AD2FD3CAD9}">
      <dsp:nvSpPr>
        <dsp:cNvPr id="0" name=""/>
        <dsp:cNvSpPr/>
      </dsp:nvSpPr>
      <dsp:spPr>
        <a:xfrm>
          <a:off x="5341391" y="1072450"/>
          <a:ext cx="2308145" cy="34138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71450" lvl="1" indent="-171450" algn="l" defTabSz="755650" rtl="0">
            <a:lnSpc>
              <a:spcPct val="90000"/>
            </a:lnSpc>
            <a:spcBef>
              <a:spcPct val="0"/>
            </a:spcBef>
            <a:spcAft>
              <a:spcPct val="15000"/>
            </a:spcAft>
            <a:buChar char="•"/>
          </a:pPr>
          <a:r>
            <a:rPr lang="en-US" sz="1700" b="0" kern="1200" dirty="0">
              <a:latin typeface="+mj-lt"/>
            </a:rPr>
            <a:t>Describe the operational, technical, and even situational environment or context in which the information access occurs</a:t>
          </a:r>
        </a:p>
        <a:p>
          <a:pPr marL="171450" lvl="1" indent="-171450" algn="l" defTabSz="755650" rtl="0">
            <a:lnSpc>
              <a:spcPct val="90000"/>
            </a:lnSpc>
            <a:spcBef>
              <a:spcPct val="0"/>
            </a:spcBef>
            <a:spcAft>
              <a:spcPts val="1524"/>
            </a:spcAft>
            <a:buChar char="•"/>
          </a:pPr>
          <a:r>
            <a:rPr lang="en-US" sz="1700" b="0" kern="1200" dirty="0">
              <a:latin typeface="+mj-lt"/>
            </a:rPr>
            <a:t>These attributes have so far been largely ignored in most access control policies</a:t>
          </a:r>
        </a:p>
      </dsp:txBody>
      <dsp:txXfrm>
        <a:off x="5341391" y="1072450"/>
        <a:ext cx="2308145" cy="341381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3D573-461B-4B40-BEB9-4473DAEFC169}">
      <dsp:nvSpPr>
        <dsp:cNvPr id="0" name=""/>
        <dsp:cNvSpPr/>
      </dsp:nvSpPr>
      <dsp:spPr>
        <a:xfrm>
          <a:off x="1752600" y="0"/>
          <a:ext cx="5638800" cy="5638800"/>
        </a:xfrm>
        <a:prstGeom prst="diamond">
          <a:avLst/>
        </a:prstGeom>
        <a:solidFill>
          <a:schemeClr val="accent1">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AC9C7A50-8C9C-4E47-A520-28266EEB0EA3}">
      <dsp:nvSpPr>
        <dsp:cNvPr id="0" name=""/>
        <dsp:cNvSpPr/>
      </dsp:nvSpPr>
      <dsp:spPr>
        <a:xfrm>
          <a:off x="2288286" y="535685"/>
          <a:ext cx="2199132" cy="2199132"/>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kern="1200" dirty="0">
              <a:solidFill>
                <a:schemeClr val="bg1"/>
              </a:solidFill>
            </a:rPr>
            <a:t>Distinguishable because it controls access to objects by evaluating rules against the attributes of entities, operations, and the environment relevant to a request</a:t>
          </a:r>
        </a:p>
      </dsp:txBody>
      <dsp:txXfrm>
        <a:off x="2395639" y="643038"/>
        <a:ext cx="1984426" cy="1984426"/>
      </dsp:txXfrm>
    </dsp:sp>
    <dsp:sp modelId="{F75D84C9-B96E-524B-908B-280859373854}">
      <dsp:nvSpPr>
        <dsp:cNvPr id="0" name=""/>
        <dsp:cNvSpPr/>
      </dsp:nvSpPr>
      <dsp:spPr>
        <a:xfrm>
          <a:off x="4656582" y="535685"/>
          <a:ext cx="2199132" cy="2199132"/>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kern="1200" dirty="0">
              <a:solidFill>
                <a:schemeClr val="bg1"/>
              </a:solidFill>
            </a:rPr>
            <a:t>Relies upon the evaluation of attributes of the subject, attributes of the object, and a formal relationship or access control rule defining the allowable operations for subject-object attribute combinations in a given environment</a:t>
          </a:r>
        </a:p>
      </dsp:txBody>
      <dsp:txXfrm>
        <a:off x="4763935" y="643038"/>
        <a:ext cx="1984426" cy="1984426"/>
      </dsp:txXfrm>
    </dsp:sp>
    <dsp:sp modelId="{C23FB787-089E-1A45-A872-4BE881186789}">
      <dsp:nvSpPr>
        <dsp:cNvPr id="0" name=""/>
        <dsp:cNvSpPr/>
      </dsp:nvSpPr>
      <dsp:spPr>
        <a:xfrm>
          <a:off x="2288286" y="2903982"/>
          <a:ext cx="2199132" cy="2199132"/>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kern="1200" dirty="0">
              <a:solidFill>
                <a:schemeClr val="bg1"/>
              </a:solidFill>
            </a:rPr>
            <a:t>Systems are capable of enforcing DAC, RBAC, and MAC concepts</a:t>
          </a:r>
        </a:p>
      </dsp:txBody>
      <dsp:txXfrm>
        <a:off x="2395639" y="3011335"/>
        <a:ext cx="1984426" cy="1984426"/>
      </dsp:txXfrm>
    </dsp:sp>
    <dsp:sp modelId="{FC7BC191-5A0D-5C42-9891-7575B93DE362}">
      <dsp:nvSpPr>
        <dsp:cNvPr id="0" name=""/>
        <dsp:cNvSpPr/>
      </dsp:nvSpPr>
      <dsp:spPr>
        <a:xfrm>
          <a:off x="4656582" y="2903982"/>
          <a:ext cx="2199132" cy="2199132"/>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b="1" kern="1200" dirty="0">
              <a:solidFill>
                <a:schemeClr val="bg1"/>
              </a:solidFill>
            </a:rPr>
            <a:t>Allows an unlimited number of attributes to be combined to satisfy any access control rule</a:t>
          </a:r>
        </a:p>
      </dsp:txBody>
      <dsp:txXfrm>
        <a:off x="4763935" y="3011335"/>
        <a:ext cx="1984426" cy="198442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642B5B-058C-0849-B10F-9FC87758B8A5}">
      <dsp:nvSpPr>
        <dsp:cNvPr id="0" name=""/>
        <dsp:cNvSpPr/>
      </dsp:nvSpPr>
      <dsp:spPr>
        <a:xfrm>
          <a:off x="0" y="0"/>
          <a:ext cx="8229600" cy="5400600"/>
        </a:xfrm>
        <a:prstGeom prst="roundRect">
          <a:avLst>
            <a:gd name="adj" fmla="val 8500"/>
          </a:avLst>
        </a:prstGeom>
        <a:solidFill>
          <a:schemeClr val="accent4">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4191466" numCol="1" spcCol="1270" anchor="t" anchorCtr="0">
          <a:noAutofit/>
        </a:bodyPr>
        <a:lstStyle/>
        <a:p>
          <a:pPr marL="0" lvl="0" indent="0" algn="l" defTabSz="800100" rtl="0">
            <a:lnSpc>
              <a:spcPct val="90000"/>
            </a:lnSpc>
            <a:spcBef>
              <a:spcPct val="0"/>
            </a:spcBef>
            <a:spcAft>
              <a:spcPct val="35000"/>
            </a:spcAft>
            <a:buNone/>
          </a:pPr>
          <a:r>
            <a:rPr lang="en-US" sz="1800" kern="1200" dirty="0"/>
            <a:t>A policy is a set of rules and relationships that govern allowable behavior within an organization, based on the privileges of subjects and how resources or objects are to be protected under which environment conditions</a:t>
          </a:r>
        </a:p>
      </dsp:txBody>
      <dsp:txXfrm>
        <a:off x="134451" y="134451"/>
        <a:ext cx="7960698" cy="5131698"/>
      </dsp:txXfrm>
    </dsp:sp>
    <dsp:sp modelId="{ED3994BF-F877-1847-9A16-847D86835075}">
      <dsp:nvSpPr>
        <dsp:cNvPr id="0" name=""/>
        <dsp:cNvSpPr/>
      </dsp:nvSpPr>
      <dsp:spPr>
        <a:xfrm>
          <a:off x="205740" y="1350150"/>
          <a:ext cx="1234440" cy="3780420"/>
        </a:xfrm>
        <a:prstGeom prst="roundRect">
          <a:avLst>
            <a:gd name="adj" fmla="val 10500"/>
          </a:avLst>
        </a:prstGeom>
        <a:solidFill>
          <a:schemeClr val="lt1">
            <a:alpha val="90000"/>
            <a:hueOff val="0"/>
            <a:satOff val="0"/>
            <a:lumOff val="0"/>
            <a:alphaOff val="0"/>
          </a:schemeClr>
        </a:solidFill>
        <a:ln w="9525" cap="flat" cmpd="sng" algn="ctr">
          <a:solidFill>
            <a:schemeClr val="accent6">
              <a:lumMod val="40000"/>
              <a:lumOff val="6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Typically written from the perspective of the object that needs protecting and the privileges available to subjects</a:t>
          </a:r>
        </a:p>
      </dsp:txBody>
      <dsp:txXfrm>
        <a:off x="243703" y="1388113"/>
        <a:ext cx="1158514" cy="3704494"/>
      </dsp:txXfrm>
    </dsp:sp>
    <dsp:sp modelId="{505408DD-99B0-4241-BF1A-67E390C441AB}">
      <dsp:nvSpPr>
        <dsp:cNvPr id="0" name=""/>
        <dsp:cNvSpPr/>
      </dsp:nvSpPr>
      <dsp:spPr>
        <a:xfrm>
          <a:off x="1645920" y="1350150"/>
          <a:ext cx="6377940" cy="3780420"/>
        </a:xfrm>
        <a:prstGeom prst="roundRect">
          <a:avLst>
            <a:gd name="adj" fmla="val 105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2400567" numCol="1" spcCol="1270" anchor="t" anchorCtr="0">
          <a:noAutofit/>
        </a:bodyPr>
        <a:lstStyle/>
        <a:p>
          <a:pPr marL="0" lvl="0" indent="0" algn="l" defTabSz="800100" rtl="0">
            <a:lnSpc>
              <a:spcPct val="90000"/>
            </a:lnSpc>
            <a:spcBef>
              <a:spcPct val="0"/>
            </a:spcBef>
            <a:spcAft>
              <a:spcPct val="35000"/>
            </a:spcAft>
            <a:buNone/>
          </a:pPr>
          <a:endParaRPr lang="en-US" sz="1800" kern="1200" dirty="0"/>
        </a:p>
        <a:p>
          <a:pPr marL="0" lvl="0" indent="0" algn="l" defTabSz="800100" rtl="0">
            <a:lnSpc>
              <a:spcPct val="90000"/>
            </a:lnSpc>
            <a:spcBef>
              <a:spcPct val="0"/>
            </a:spcBef>
            <a:spcAft>
              <a:spcPct val="35000"/>
            </a:spcAft>
            <a:buNone/>
          </a:pPr>
          <a:r>
            <a:rPr lang="en-US" sz="1800" kern="1200" dirty="0"/>
            <a:t>Privileges represent the authorized behavior of a subject and are defined by an authority and embodied in a policy</a:t>
          </a:r>
        </a:p>
      </dsp:txBody>
      <dsp:txXfrm>
        <a:off x="1762181" y="1466411"/>
        <a:ext cx="6145418" cy="3547898"/>
      </dsp:txXfrm>
    </dsp:sp>
    <dsp:sp modelId="{7A88F272-C3BD-044C-9F43-BB3E9F6CF063}">
      <dsp:nvSpPr>
        <dsp:cNvPr id="0" name=""/>
        <dsp:cNvSpPr/>
      </dsp:nvSpPr>
      <dsp:spPr>
        <a:xfrm>
          <a:off x="1805368" y="3051339"/>
          <a:ext cx="6059043" cy="1701189"/>
        </a:xfrm>
        <a:prstGeom prst="roundRect">
          <a:avLst>
            <a:gd name="adj" fmla="val 10500"/>
          </a:avLst>
        </a:prstGeom>
        <a:solidFill>
          <a:schemeClr val="lt1">
            <a:alpha val="90000"/>
            <a:hueOff val="0"/>
            <a:satOff val="0"/>
            <a:lumOff val="0"/>
            <a:alphaOff val="0"/>
          </a:schemeClr>
        </a:solidFill>
        <a:ln w="9525" cap="flat" cmpd="sng" algn="ctr">
          <a:solidFill>
            <a:schemeClr val="accent5">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rtl="0">
            <a:lnSpc>
              <a:spcPct val="90000"/>
            </a:lnSpc>
            <a:spcBef>
              <a:spcPct val="0"/>
            </a:spcBef>
            <a:spcAft>
              <a:spcPct val="35000"/>
            </a:spcAft>
            <a:buNone/>
          </a:pPr>
          <a:r>
            <a:rPr lang="en-US" sz="1600" kern="1200" dirty="0"/>
            <a:t>Other terms commonly used instead of privileges are: rights, authorizations, and entitlements</a:t>
          </a:r>
        </a:p>
      </dsp:txBody>
      <dsp:txXfrm>
        <a:off x="1857685" y="3103656"/>
        <a:ext cx="5954409" cy="1596555"/>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BB370E-2471-BF4F-8E10-B2A82C416590}">
      <dsp:nvSpPr>
        <dsp:cNvPr id="0" name=""/>
        <dsp:cNvSpPr/>
      </dsp:nvSpPr>
      <dsp:spPr>
        <a:xfrm>
          <a:off x="0" y="123407"/>
          <a:ext cx="4937760" cy="4937760"/>
        </a:xfrm>
        <a:prstGeom prst="pie">
          <a:avLst>
            <a:gd name="adj1" fmla="val 5400000"/>
            <a:gd name="adj2" fmla="val 1620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6E63B1C6-83E2-F54F-9D91-C646D42A8853}">
      <dsp:nvSpPr>
        <dsp:cNvPr id="0" name=""/>
        <dsp:cNvSpPr/>
      </dsp:nvSpPr>
      <dsp:spPr>
        <a:xfrm>
          <a:off x="2468880" y="123407"/>
          <a:ext cx="5760719" cy="493776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b="1" kern="1200" dirty="0"/>
            <a:t>Concerned with assigning attributes to a digital identity and connecting that digital identity to an individual or NPE</a:t>
          </a:r>
        </a:p>
      </dsp:txBody>
      <dsp:txXfrm>
        <a:off x="2468880" y="123407"/>
        <a:ext cx="2880359" cy="790041"/>
      </dsp:txXfrm>
    </dsp:sp>
    <dsp:sp modelId="{F64B686A-B440-6241-84CC-993A05FEDEF4}">
      <dsp:nvSpPr>
        <dsp:cNvPr id="0" name=""/>
        <dsp:cNvSpPr/>
      </dsp:nvSpPr>
      <dsp:spPr>
        <a:xfrm>
          <a:off x="518464" y="913449"/>
          <a:ext cx="3900830" cy="3900830"/>
        </a:xfrm>
        <a:prstGeom prst="pie">
          <a:avLst>
            <a:gd name="adj1" fmla="val 5400000"/>
            <a:gd name="adj2" fmla="val 16200000"/>
          </a:avLst>
        </a:prstGeom>
        <a:solidFill>
          <a:schemeClr val="accent4">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CA871D24-64AF-FB44-B220-32C1E0FA3BDB}">
      <dsp:nvSpPr>
        <dsp:cNvPr id="0" name=""/>
        <dsp:cNvSpPr/>
      </dsp:nvSpPr>
      <dsp:spPr>
        <a:xfrm>
          <a:off x="2468880" y="913449"/>
          <a:ext cx="5760719" cy="3900830"/>
        </a:xfrm>
        <a:prstGeom prst="rect">
          <a:avLst/>
        </a:prstGeom>
        <a:solidFill>
          <a:schemeClr val="lt1">
            <a:alpha val="90000"/>
            <a:hueOff val="0"/>
            <a:satOff val="0"/>
            <a:lumOff val="0"/>
            <a:alphaOff val="0"/>
          </a:schemeClr>
        </a:solidFill>
        <a:ln w="9525" cap="flat" cmpd="sng" algn="ctr">
          <a:solidFill>
            <a:schemeClr val="accent3">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b="1" kern="1200" dirty="0"/>
            <a:t>Goal is to establish a trustworthy digital identity that is independent of a specific application or context</a:t>
          </a:r>
        </a:p>
      </dsp:txBody>
      <dsp:txXfrm>
        <a:off x="2468880" y="913449"/>
        <a:ext cx="2880359" cy="790041"/>
      </dsp:txXfrm>
    </dsp:sp>
    <dsp:sp modelId="{1C7BBBCF-2793-3C46-A6BF-1014F07F145E}">
      <dsp:nvSpPr>
        <dsp:cNvPr id="0" name=""/>
        <dsp:cNvSpPr/>
      </dsp:nvSpPr>
      <dsp:spPr>
        <a:xfrm>
          <a:off x="1036929" y="1703491"/>
          <a:ext cx="2863900" cy="2863900"/>
        </a:xfrm>
        <a:prstGeom prst="pie">
          <a:avLst>
            <a:gd name="adj1" fmla="val 5400000"/>
            <a:gd name="adj2" fmla="val 1620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E1667A58-2546-A44E-B567-5DC579EFD80F}">
      <dsp:nvSpPr>
        <dsp:cNvPr id="0" name=""/>
        <dsp:cNvSpPr/>
      </dsp:nvSpPr>
      <dsp:spPr>
        <a:xfrm>
          <a:off x="2468880" y="1703491"/>
          <a:ext cx="5760719" cy="2863900"/>
        </a:xfrm>
        <a:prstGeom prst="rect">
          <a:avLst/>
        </a:prstGeom>
        <a:solidFill>
          <a:schemeClr val="lt1">
            <a:alpha val="90000"/>
            <a:hueOff val="0"/>
            <a:satOff val="0"/>
            <a:lumOff val="0"/>
            <a:alphaOff val="0"/>
          </a:schemeClr>
        </a:solidFill>
        <a:ln w="9525" cap="flat" cmpd="sng" algn="ctr">
          <a:solidFill>
            <a:schemeClr val="accent4">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b="1" kern="1200" dirty="0"/>
            <a:t>Most common approach to access control for applications and programs is to create a digital representation of an identity for the specific use of the application or program</a:t>
          </a:r>
        </a:p>
      </dsp:txBody>
      <dsp:txXfrm>
        <a:off x="2468880" y="1703491"/>
        <a:ext cx="2880359" cy="790041"/>
      </dsp:txXfrm>
    </dsp:sp>
    <dsp:sp modelId="{FFBE0D89-9E6A-B043-AE72-AF27332AF257}">
      <dsp:nvSpPr>
        <dsp:cNvPr id="0" name=""/>
        <dsp:cNvSpPr/>
      </dsp:nvSpPr>
      <dsp:spPr>
        <a:xfrm>
          <a:off x="1555394" y="2493532"/>
          <a:ext cx="1826971" cy="1826971"/>
        </a:xfrm>
        <a:prstGeom prst="pie">
          <a:avLst>
            <a:gd name="adj1" fmla="val 5400000"/>
            <a:gd name="adj2" fmla="val 16200000"/>
          </a:avLst>
        </a:prstGeom>
        <a:solidFill>
          <a:schemeClr val="accent1">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86DC1A71-938B-DD44-A290-13FDF63A3060}">
      <dsp:nvSpPr>
        <dsp:cNvPr id="0" name=""/>
        <dsp:cNvSpPr/>
      </dsp:nvSpPr>
      <dsp:spPr>
        <a:xfrm>
          <a:off x="2468880" y="2493532"/>
          <a:ext cx="5760719" cy="1826971"/>
        </a:xfrm>
        <a:prstGeom prst="rect">
          <a:avLst/>
        </a:prstGeom>
        <a:solidFill>
          <a:schemeClr val="lt1">
            <a:alpha val="90000"/>
            <a:hueOff val="0"/>
            <a:satOff val="0"/>
            <a:lumOff val="0"/>
            <a:alphaOff val="0"/>
          </a:schemeClr>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b="1" kern="1200" dirty="0"/>
            <a:t>Maintenance and protection of the identity itself is  treated as secondary to the mission associated with the application</a:t>
          </a:r>
        </a:p>
      </dsp:txBody>
      <dsp:txXfrm>
        <a:off x="2468880" y="2493532"/>
        <a:ext cx="2880359" cy="790041"/>
      </dsp:txXfrm>
    </dsp:sp>
    <dsp:sp modelId="{282FDDEB-407B-D045-8251-0E7AAEE61017}">
      <dsp:nvSpPr>
        <dsp:cNvPr id="0" name=""/>
        <dsp:cNvSpPr/>
      </dsp:nvSpPr>
      <dsp:spPr>
        <a:xfrm>
          <a:off x="2073859" y="3283574"/>
          <a:ext cx="790041" cy="790041"/>
        </a:xfrm>
        <a:prstGeom prst="pie">
          <a:avLst>
            <a:gd name="adj1" fmla="val 5400000"/>
            <a:gd name="adj2" fmla="val 16200000"/>
          </a:avLst>
        </a:prstGeom>
        <a:solidFill>
          <a:schemeClr val="accent6">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sp>
    <dsp:sp modelId="{2FEB8184-45B7-4545-AC83-434F7A3F15F9}">
      <dsp:nvSpPr>
        <dsp:cNvPr id="0" name=""/>
        <dsp:cNvSpPr/>
      </dsp:nvSpPr>
      <dsp:spPr>
        <a:xfrm>
          <a:off x="2468880" y="3283574"/>
          <a:ext cx="5760719" cy="790041"/>
        </a:xfrm>
        <a:prstGeom prst="rect">
          <a:avLst/>
        </a:prstGeom>
        <a:solidFill>
          <a:schemeClr val="lt1">
            <a:alpha val="90000"/>
            <a:hueOff val="0"/>
            <a:satOff val="0"/>
            <a:lumOff val="0"/>
            <a:alphaOff val="0"/>
          </a:schemeClr>
        </a:solidFill>
        <a:ln w="9525" cap="flat" cmpd="sng" algn="ctr">
          <a:solidFill>
            <a:schemeClr val="accent6">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488950" rtl="0">
            <a:lnSpc>
              <a:spcPct val="90000"/>
            </a:lnSpc>
            <a:spcBef>
              <a:spcPct val="0"/>
            </a:spcBef>
            <a:spcAft>
              <a:spcPct val="35000"/>
            </a:spcAft>
            <a:buNone/>
          </a:pPr>
          <a:r>
            <a:rPr lang="en-US" sz="1100" b="1" kern="1200" dirty="0">
              <a:solidFill>
                <a:schemeClr val="bg1"/>
              </a:solidFill>
            </a:rPr>
            <a:t>Final element is lifecycle management which includes:</a:t>
          </a:r>
        </a:p>
      </dsp:txBody>
      <dsp:txXfrm>
        <a:off x="2468880" y="3283574"/>
        <a:ext cx="2880359" cy="790041"/>
      </dsp:txXfrm>
    </dsp:sp>
    <dsp:sp modelId="{96710D7E-F2C1-A04C-BDE7-E9BA616CEEDB}">
      <dsp:nvSpPr>
        <dsp:cNvPr id="0" name=""/>
        <dsp:cNvSpPr/>
      </dsp:nvSpPr>
      <dsp:spPr>
        <a:xfrm>
          <a:off x="5349240" y="3283574"/>
          <a:ext cx="2880359" cy="790041"/>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57150" lvl="1" indent="-57150" algn="l" defTabSz="311150" rtl="0">
            <a:lnSpc>
              <a:spcPct val="90000"/>
            </a:lnSpc>
            <a:spcBef>
              <a:spcPct val="0"/>
            </a:spcBef>
            <a:spcAft>
              <a:spcPct val="15000"/>
            </a:spcAft>
            <a:buChar char="•"/>
          </a:pPr>
          <a:r>
            <a:rPr lang="en-US" sz="700" b="1" kern="1200" dirty="0">
              <a:solidFill>
                <a:schemeClr val="bg1"/>
              </a:solidFill>
            </a:rPr>
            <a:t>Mechanisms, policies, and procedures for protecting personal identity information</a:t>
          </a:r>
        </a:p>
        <a:p>
          <a:pPr marL="57150" lvl="1" indent="-57150" algn="l" defTabSz="311150" rtl="0">
            <a:lnSpc>
              <a:spcPct val="90000"/>
            </a:lnSpc>
            <a:spcBef>
              <a:spcPct val="0"/>
            </a:spcBef>
            <a:spcAft>
              <a:spcPct val="15000"/>
            </a:spcAft>
            <a:buChar char="•"/>
          </a:pPr>
          <a:r>
            <a:rPr lang="en-US" sz="700" b="1" kern="1200" dirty="0">
              <a:solidFill>
                <a:schemeClr val="bg1"/>
              </a:solidFill>
            </a:rPr>
            <a:t>Controlling access to identity data</a:t>
          </a:r>
        </a:p>
        <a:p>
          <a:pPr marL="57150" lvl="1" indent="-57150" algn="l" defTabSz="311150" rtl="0">
            <a:lnSpc>
              <a:spcPct val="90000"/>
            </a:lnSpc>
            <a:spcBef>
              <a:spcPct val="0"/>
            </a:spcBef>
            <a:spcAft>
              <a:spcPct val="15000"/>
            </a:spcAft>
            <a:buChar char="•"/>
          </a:pPr>
          <a:r>
            <a:rPr lang="en-US" sz="700" b="1" kern="1200" dirty="0">
              <a:solidFill>
                <a:schemeClr val="bg1"/>
              </a:solidFill>
            </a:rPr>
            <a:t>Techniques for sharing authoritative identity data with applications that need it</a:t>
          </a:r>
        </a:p>
        <a:p>
          <a:pPr marL="57150" lvl="1" indent="-57150" algn="l" defTabSz="311150" rtl="0">
            <a:lnSpc>
              <a:spcPct val="90000"/>
            </a:lnSpc>
            <a:spcBef>
              <a:spcPct val="0"/>
            </a:spcBef>
            <a:spcAft>
              <a:spcPct val="15000"/>
            </a:spcAft>
            <a:buChar char="•"/>
          </a:pPr>
          <a:r>
            <a:rPr lang="en-US" sz="700" b="1" kern="1200" dirty="0">
              <a:solidFill>
                <a:schemeClr val="bg1"/>
              </a:solidFill>
            </a:rPr>
            <a:t>Revocation of an enterprise identity</a:t>
          </a:r>
        </a:p>
      </dsp:txBody>
      <dsp:txXfrm>
        <a:off x="5349240" y="3283574"/>
        <a:ext cx="2880359" cy="790041"/>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5">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default#6">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8.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layout9.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5.png>
</file>

<file path=ppt/media/image23.png>
</file>

<file path=ppt/media/image24.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pitchFamily="-110" charset="0"/>
              </a:defRPr>
            </a:lvl1pPr>
          </a:lstStyle>
          <a:p>
            <a:pPr>
              <a:defRPr/>
            </a:pPr>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pitchFamily="-110" charset="0"/>
              </a:defRPr>
            </a:lvl1pPr>
          </a:lstStyle>
          <a:p>
            <a:pPr>
              <a:defRPr/>
            </a:pPr>
            <a:endParaRPr lang="en-AU"/>
          </a:p>
        </p:txBody>
      </p:sp>
      <p:sp>
        <p:nvSpPr>
          <p:cNvPr id="1434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pitchFamily="-110" charset="0"/>
              </a:defRPr>
            </a:lvl1pPr>
          </a:lstStyle>
          <a:p>
            <a:pPr>
              <a:defRPr/>
            </a:pPr>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pitchFamily="-110" charset="0"/>
              </a:defRPr>
            </a:lvl1pPr>
          </a:lstStyle>
          <a:p>
            <a:pPr>
              <a:defRPr/>
            </a:pPr>
            <a:fld id="{BC221936-9DC6-B542-A2DE-31D02E6D4A6C}" type="slidenum">
              <a:rPr lang="en-AU"/>
              <a:pPr>
                <a:defRPr/>
              </a:pPr>
              <a:t>‹#›</a:t>
            </a:fld>
            <a:endParaRPr lang="en-AU" dirty="0"/>
          </a:p>
        </p:txBody>
      </p:sp>
    </p:spTree>
    <p:extLst>
      <p:ext uri="{BB962C8B-B14F-4D97-AF65-F5344CB8AC3E}">
        <p14:creationId xmlns:p14="http://schemas.microsoft.com/office/powerpoint/2010/main" val="343825739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ＭＳ Ｐゴシック" pitchFamily="-110" charset="-128"/>
      </a:defRPr>
    </a:lvl1pPr>
    <a:lvl2pPr marL="4572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2pPr>
    <a:lvl3pPr marL="9144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3pPr>
    <a:lvl4pPr marL="13716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4pPr>
    <a:lvl5pPr marL="18288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latin typeface="Times New Roman" pitchFamily="-107" charset="0"/>
              </a:rPr>
              <a:t>Lecture slides prepared for “Computer Security: Principles and Practice”, </a:t>
            </a:r>
            <a:r>
              <a:rPr lang="en-US">
                <a:latin typeface="Times New Roman" pitchFamily="-107" charset="0"/>
              </a:rPr>
              <a:t>4/e, GE, </a:t>
            </a:r>
            <a:r>
              <a:rPr lang="en-US" dirty="0">
                <a:latin typeface="Times New Roman" pitchFamily="-107" charset="0"/>
              </a:rPr>
              <a:t>by William Stallings and Lawrie Brown, Chapter 4 “Access</a:t>
            </a:r>
            <a:r>
              <a:rPr lang="en-US" baseline="0" dirty="0">
                <a:latin typeface="Times New Roman" pitchFamily="-107" charset="0"/>
              </a:rPr>
              <a:t> Control</a:t>
            </a:r>
            <a:r>
              <a:rPr lang="en-US" dirty="0">
                <a:latin typeface="Times New Roman" pitchFamily="-107" charset="0"/>
              </a:rPr>
              <a:t>”.</a:t>
            </a:r>
            <a:endParaRPr lang="en-AU" dirty="0">
              <a:latin typeface="Times New Roman" pitchFamily="-107" charset="0"/>
            </a:endParaRPr>
          </a:p>
          <a:p>
            <a:endParaRPr lang="en-US" dirty="0">
              <a:latin typeface="Times New Roman" pitchFamily="-107" charset="0"/>
            </a:endParaRPr>
          </a:p>
          <a:p>
            <a:endParaRPr lang="en-US" dirty="0">
              <a:latin typeface="Times New Roman" pitchFamily="-107" charset="0"/>
            </a:endParaRPr>
          </a:p>
          <a:p>
            <a:endParaRPr lang="en-US"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val="12544626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fld id="{62D62295-61F3-9B40-BD37-2A1F76C50832}" type="slidenum">
              <a:rPr lang="en-AU"/>
              <a:pPr/>
              <a:t>10</a:t>
            </a:fld>
            <a:endParaRPr lang="en-AU"/>
          </a:p>
        </p:txBody>
      </p:sp>
      <p:sp>
        <p:nvSpPr>
          <p:cNvPr id="34819" name="Rectangle 2"/>
          <p:cNvSpPr>
            <a:spLocks noGrp="1" noRot="1" noChangeAspect="1" noChangeArrowheads="1" noTextEdit="1"/>
          </p:cNvSpPr>
          <p:nvPr>
            <p:ph type="sldImg"/>
          </p:nvPr>
        </p:nvSpPr>
        <p:spPr>
          <a:ln/>
        </p:spPr>
      </p:sp>
      <p:sp>
        <p:nvSpPr>
          <p:cNvPr id="34820" name="Rectangle 3"/>
          <p:cNvSpPr>
            <a:spLocks noGrp="1" noChangeArrowheads="1"/>
          </p:cNvSpPr>
          <p:nvPr>
            <p:ph type="body" idx="1"/>
          </p:nvPr>
        </p:nvSpPr>
        <p:spPr>
          <a:noFill/>
          <a:ln/>
        </p:spPr>
        <p:txBody>
          <a:bodyPr/>
          <a:lstStyle/>
          <a:p>
            <a:pPr eaLnBrk="1" hangingPunct="1"/>
            <a:r>
              <a:rPr lang="en-US" dirty="0"/>
              <a:t>Figure 4.2a, based on a figure in [SAND94], is a simple example of an access</a:t>
            </a:r>
          </a:p>
          <a:p>
            <a:pPr eaLnBrk="1" hangingPunct="1"/>
            <a:r>
              <a:rPr lang="en-US" dirty="0"/>
              <a:t>matrix. Thus, user A owns files 1 and 3 and has read and write access rights to those</a:t>
            </a:r>
          </a:p>
          <a:p>
            <a:pPr eaLnBrk="1" hangingPunct="1"/>
            <a:r>
              <a:rPr lang="en-US" dirty="0"/>
              <a:t>files. User B has read access rights to file 1, and so on.</a:t>
            </a:r>
          </a:p>
          <a:p>
            <a:pPr eaLnBrk="1" hangingPunct="1"/>
            <a:endParaRPr lang="en-US" dirty="0"/>
          </a:p>
        </p:txBody>
      </p:sp>
    </p:spTree>
    <p:extLst>
      <p:ext uri="{BB962C8B-B14F-4D97-AF65-F5344CB8AC3E}">
        <p14:creationId xmlns:p14="http://schemas.microsoft.com/office/powerpoint/2010/main" val="42386735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E0DE7DC4-86EA-A840-AEAD-BBA04B7E08B1}" type="slidenum">
              <a:rPr lang="en-AU"/>
              <a:pPr/>
              <a:t>11</a:t>
            </a:fld>
            <a:endParaRPr lang="en-AU"/>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p:spPr>
        <p:txBody>
          <a:bodyPr/>
          <a:lstStyle/>
          <a:p>
            <a:r>
              <a:rPr lang="en-US" b="0" dirty="0"/>
              <a:t>In practice, an access matrix is usually sparse and is implemented by decomposition</a:t>
            </a:r>
            <a:r>
              <a:rPr lang="en-US" b="0" baseline="0" dirty="0"/>
              <a:t> </a:t>
            </a:r>
            <a:r>
              <a:rPr lang="en-US" b="0" dirty="0"/>
              <a:t>in one of two ways. The matrix may be decomposed by columns, yielding</a:t>
            </a:r>
            <a:r>
              <a:rPr lang="en-US" b="0" baseline="0" dirty="0"/>
              <a:t> </a:t>
            </a:r>
            <a:r>
              <a:rPr lang="en-US" b="1" dirty="0"/>
              <a:t>access control lists </a:t>
            </a:r>
            <a:r>
              <a:rPr lang="en-US" b="0" dirty="0"/>
              <a:t>(ACLs); see Figure 4.2b. For each object, an ACL lists users and</a:t>
            </a:r>
            <a:r>
              <a:rPr lang="en-US" b="0" baseline="0" dirty="0"/>
              <a:t> </a:t>
            </a:r>
            <a:r>
              <a:rPr lang="en-US" b="0" dirty="0"/>
              <a:t>their permitted access rights. The ACL may contain a default, or public, entry. This</a:t>
            </a:r>
            <a:r>
              <a:rPr lang="en-US" b="0" baseline="0" dirty="0"/>
              <a:t> </a:t>
            </a:r>
            <a:r>
              <a:rPr lang="en-US" b="0" dirty="0"/>
              <a:t>allows users that are not explicitly listed as having special rights to have a default</a:t>
            </a:r>
            <a:r>
              <a:rPr lang="en-US" b="0" baseline="0" dirty="0"/>
              <a:t> </a:t>
            </a:r>
            <a:r>
              <a:rPr lang="en-US" b="0" dirty="0"/>
              <a:t>set of rights. The default set of rights should always follow the rule of least privilege</a:t>
            </a:r>
            <a:r>
              <a:rPr lang="en-US" b="0" baseline="0" dirty="0"/>
              <a:t> </a:t>
            </a:r>
            <a:r>
              <a:rPr lang="en-US" b="0" dirty="0"/>
              <a:t>or read-only access, whichever is applicable. Elements of the list may include</a:t>
            </a:r>
            <a:r>
              <a:rPr lang="en-US" b="0" baseline="0" dirty="0"/>
              <a:t> </a:t>
            </a:r>
            <a:r>
              <a:rPr lang="en-US" b="0" dirty="0"/>
              <a:t>individual users as well as groups of users.</a:t>
            </a:r>
          </a:p>
          <a:p>
            <a:endParaRPr lang="en-US" b="0" dirty="0"/>
          </a:p>
          <a:p>
            <a:r>
              <a:rPr lang="en-US" b="0" dirty="0"/>
              <a:t>When it is desired to determine which subjects have which access rights to a particular</a:t>
            </a:r>
            <a:r>
              <a:rPr lang="en-US" b="0" baseline="0" dirty="0"/>
              <a:t> </a:t>
            </a:r>
            <a:r>
              <a:rPr lang="en-US" b="0" dirty="0"/>
              <a:t>resource, ACLs are convenient, because each ACL provides the information</a:t>
            </a:r>
            <a:r>
              <a:rPr lang="en-US" b="0" baseline="0" dirty="0"/>
              <a:t> </a:t>
            </a:r>
            <a:r>
              <a:rPr lang="en-US" b="0" dirty="0"/>
              <a:t>for a given resource. However, this data structure is not convenient for determining</a:t>
            </a:r>
            <a:r>
              <a:rPr lang="en-US" b="0" baseline="0" dirty="0"/>
              <a:t> t</a:t>
            </a:r>
            <a:r>
              <a:rPr lang="en-US" b="0" dirty="0"/>
              <a:t>he access rights available to a specific user.</a:t>
            </a:r>
          </a:p>
          <a:p>
            <a:endParaRPr lang="en-US" b="0" dirty="0"/>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Decomposition by rows yields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capability tickets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(Figure 4.2c). A capability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ticket specifies authorized objects and operations for a particular user. Each user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has a number of tickets and may be authorized to loan or give them to others.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Because tickets may be dispersed around the system, they present a greater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security problem than access control lists. The integrity of the ticket must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protected, and guaranteed (usually by the operating system). In particular,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ticket must be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unforgeable</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One way to accomplish this is to have the operating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system hold all tickets on behalf of users. These tickets would have to be held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region of memory inaccessible to users. Another alternative is to include an</a:t>
            </a:r>
          </a:p>
          <a:p>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unforgeable</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token in the capability. This could be a large random password, or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cryptographic message authentication code. This value is verified by the relevant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resource whenever access is requested. This form of capability ticket is appropriate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for use in a distributed environment, when the security of its contents cannot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 guaranteed.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convenient and inconvenient aspects of capability tickets are the opposite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those for ACLs. It is easy to determine the set of access rights that a given user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has, but more difficult to determine the list of users with specific access rights for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specific resource.</a:t>
            </a:r>
            <a:endParaRPr lang="en-US" b="0" dirty="0"/>
          </a:p>
        </p:txBody>
      </p:sp>
    </p:spTree>
    <p:extLst>
      <p:ext uri="{BB962C8B-B14F-4D97-AF65-F5344CB8AC3E}">
        <p14:creationId xmlns:p14="http://schemas.microsoft.com/office/powerpoint/2010/main" val="29407896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fld id="{18CD5BC7-2CB1-CB48-A6C1-313F1D3336FC}" type="slidenum">
              <a:rPr lang="en-AU"/>
              <a:pPr/>
              <a:t>12</a:t>
            </a:fld>
            <a:endParaRPr lang="en-AU"/>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p:spPr>
        <p:txBody>
          <a:bodyPr/>
          <a:lstStyle/>
          <a:p>
            <a:r>
              <a:rPr lang="en-US" dirty="0"/>
              <a:t>[SAND94] proposes a data structure that is not sparse, like the access matrix,</a:t>
            </a:r>
          </a:p>
          <a:p>
            <a:r>
              <a:rPr lang="en-US" dirty="0"/>
              <a:t>but is more convenient than either ACLs or capability lists (Table 4.2). An authorization</a:t>
            </a:r>
            <a:r>
              <a:rPr lang="en-US" baseline="0" dirty="0"/>
              <a:t> </a:t>
            </a:r>
            <a:r>
              <a:rPr lang="en-US" dirty="0"/>
              <a:t>table contains one row for one access right of one subject to one resource.</a:t>
            </a:r>
            <a:r>
              <a:rPr lang="en-US" baseline="0" dirty="0"/>
              <a:t> </a:t>
            </a:r>
            <a:r>
              <a:rPr lang="en-US" dirty="0"/>
              <a:t>Sorting or accessing the table by subject is equivalent to a capability list. Sorting or</a:t>
            </a:r>
            <a:r>
              <a:rPr lang="en-US" baseline="0" dirty="0"/>
              <a:t> </a:t>
            </a:r>
            <a:r>
              <a:rPr lang="en-US" dirty="0"/>
              <a:t>accessing the table by object is equivalent to an ACL. A relational database can</a:t>
            </a:r>
            <a:r>
              <a:rPr lang="en-US" baseline="0" dirty="0"/>
              <a:t> </a:t>
            </a:r>
            <a:r>
              <a:rPr lang="en-US" dirty="0"/>
              <a:t>easily implement an authorization table of this type.</a:t>
            </a:r>
          </a:p>
        </p:txBody>
      </p:sp>
    </p:spTree>
    <p:extLst>
      <p:ext uri="{BB962C8B-B14F-4D97-AF65-F5344CB8AC3E}">
        <p14:creationId xmlns:p14="http://schemas.microsoft.com/office/powerpoint/2010/main" val="18892286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40000" lnSpcReduction="20000"/>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This section introduces a general model for DAC developed by Lampson, Graham,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Denning [LAMP71, GRAH72, DENN71]. The model assumes a set of subjects,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set of objects, and a set of rules that govern the access of subjects to objects. Let us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define the protection state of a system to be the set of information, at a given point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time, that specifies the access rights for each subject with respect to each object. We can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identify three requirements: representing the protection state, enforcing access rights,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allowing subjects to alter the protection state in certain ways. The model addresses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all three requirements, giving a general, logical description of a DAC system.</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represent the protection state, we extend the universe of objects in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control matrix to include the following:</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Processes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Access rights include the ability to delete a process, stop (block),</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wake up a process.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Devices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Access rights include the ability to read/write the device, to control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its operation (e.g., a disk seek), and to block/unblock the device for use.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Memory locations or regions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Access rights include the ability to read/write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certain regions of memory that are protected such that the default is to disallow</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a:t>
            </a:r>
            <a:endParaRPr lang="en-US" b="0" dirty="0"/>
          </a:p>
          <a:p>
            <a:pPr>
              <a:defRPr/>
            </a:pPr>
            <a:endParaRPr lang="en-US" b="0" dirty="0"/>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Subjects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Access rights with respect to a subject have to do with the ability to grant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 delete access rights of that subject to other objects, as explained subsequently.</a:t>
            </a:r>
          </a:p>
          <a:p>
            <a:endParaRPr lang="en-US" b="0" dirty="0"/>
          </a:p>
          <a:p>
            <a:pPr>
              <a:defRPr/>
            </a:pPr>
            <a:r>
              <a:rPr lang="en-US" b="0" dirty="0"/>
              <a:t>Figure 4.3 is an example. For an access control matrix </a:t>
            </a:r>
            <a:r>
              <a:rPr lang="en-US" b="0" i="1" dirty="0"/>
              <a:t>A, each entry A[S, X]</a:t>
            </a:r>
          </a:p>
          <a:p>
            <a:pPr>
              <a:defRPr/>
            </a:pPr>
            <a:r>
              <a:rPr lang="en-US" b="0" dirty="0"/>
              <a:t>contains strings, called access attributes, that specify the access rights of subject </a:t>
            </a:r>
            <a:r>
              <a:rPr lang="en-US" b="0" i="1" dirty="0"/>
              <a:t>S to</a:t>
            </a:r>
          </a:p>
          <a:p>
            <a:pPr>
              <a:defRPr/>
            </a:pPr>
            <a:r>
              <a:rPr lang="en-US" b="0" dirty="0"/>
              <a:t>object </a:t>
            </a:r>
            <a:r>
              <a:rPr lang="en-US" b="0" i="1" dirty="0"/>
              <a:t>X. For example, in Figure 4.3, S</a:t>
            </a:r>
            <a:r>
              <a:rPr lang="en-US" b="0" i="1" baseline="-25000" dirty="0"/>
              <a:t>1</a:t>
            </a:r>
            <a:r>
              <a:rPr lang="en-US" b="0" i="1" dirty="0"/>
              <a:t> may read file F</a:t>
            </a:r>
            <a:r>
              <a:rPr lang="en-US" b="0" i="1" baseline="-25000" dirty="0"/>
              <a:t>1</a:t>
            </a:r>
            <a:r>
              <a:rPr lang="en-US" b="0" i="1" dirty="0"/>
              <a:t>, because ‘read’ appears in</a:t>
            </a:r>
          </a:p>
          <a:p>
            <a:pPr>
              <a:defRPr/>
            </a:pPr>
            <a:r>
              <a:rPr lang="en-US" b="0" i="1" dirty="0"/>
              <a:t>A[S</a:t>
            </a:r>
            <a:r>
              <a:rPr lang="en-US" b="0" i="1" baseline="-25000" dirty="0"/>
              <a:t>1</a:t>
            </a:r>
            <a:r>
              <a:rPr lang="en-US" b="0" i="1" dirty="0"/>
              <a:t>, F</a:t>
            </a:r>
            <a:r>
              <a:rPr lang="en-US" b="0" i="1" baseline="-25000" dirty="0"/>
              <a:t>1</a:t>
            </a:r>
            <a:r>
              <a:rPr lang="en-US" b="0" i="1" dirty="0"/>
              <a:t>].</a:t>
            </a:r>
          </a:p>
          <a:p>
            <a:pPr>
              <a:defRPr/>
            </a:pPr>
            <a:endParaRPr lang="en-US" b="0" dirty="0"/>
          </a:p>
          <a:p>
            <a:pPr>
              <a:defRPr/>
            </a:pPr>
            <a:r>
              <a:rPr lang="en-US" b="0" dirty="0"/>
              <a:t>From a logical or functional point of view, a separate access control module is</a:t>
            </a:r>
          </a:p>
          <a:p>
            <a:pPr>
              <a:defRPr/>
            </a:pPr>
            <a:r>
              <a:rPr lang="en-US" b="0" dirty="0"/>
              <a:t>associated with each type of object (Figure 4.4). The module evaluates each request</a:t>
            </a:r>
          </a:p>
          <a:p>
            <a:pPr>
              <a:defRPr/>
            </a:pPr>
            <a:r>
              <a:rPr lang="en-US" b="0" dirty="0"/>
              <a:t>by a subject to access an object to determine if the access right exists. An access</a:t>
            </a:r>
          </a:p>
          <a:p>
            <a:pPr>
              <a:defRPr/>
            </a:pPr>
            <a:r>
              <a:rPr lang="en-US" b="0" dirty="0"/>
              <a:t>attempt triggers the following steps:</a:t>
            </a:r>
          </a:p>
          <a:p>
            <a:pPr>
              <a:defRPr/>
            </a:pPr>
            <a:endParaRPr lang="en-US" b="0" dirty="0"/>
          </a:p>
          <a:p>
            <a:pPr>
              <a:defRPr/>
            </a:pPr>
            <a:r>
              <a:rPr lang="en-US" b="0" dirty="0"/>
              <a:t>1. A subject </a:t>
            </a:r>
            <a:r>
              <a:rPr lang="en-US" b="0" i="1" dirty="0"/>
              <a:t>S</a:t>
            </a:r>
            <a:r>
              <a:rPr lang="en-US" b="0" i="1" baseline="-25000" dirty="0"/>
              <a:t>0</a:t>
            </a:r>
            <a:r>
              <a:rPr lang="en-US" b="0" i="1" dirty="0"/>
              <a:t> issues a request of type α for object X.</a:t>
            </a:r>
          </a:p>
          <a:p>
            <a:pPr>
              <a:defRPr/>
            </a:pPr>
            <a:endParaRPr lang="en-US" b="0" dirty="0"/>
          </a:p>
          <a:p>
            <a:pPr>
              <a:defRPr/>
            </a:pPr>
            <a:r>
              <a:rPr lang="en-US" b="0" dirty="0"/>
              <a:t>2. The request causes the system (the operating system or an access control interface</a:t>
            </a:r>
          </a:p>
          <a:p>
            <a:pPr>
              <a:defRPr/>
            </a:pPr>
            <a:r>
              <a:rPr lang="en-US" b="0" dirty="0"/>
              <a:t>module of some sort) to generate a message of the form (</a:t>
            </a:r>
            <a:r>
              <a:rPr lang="en-US" b="0" i="1" dirty="0"/>
              <a:t>S</a:t>
            </a:r>
            <a:r>
              <a:rPr lang="en-US" b="0" i="1" baseline="-25000" dirty="0"/>
              <a:t>0</a:t>
            </a:r>
            <a:r>
              <a:rPr lang="en-US" b="0" i="1" dirty="0"/>
              <a:t>, α, X) to the</a:t>
            </a:r>
          </a:p>
          <a:p>
            <a:pPr>
              <a:defRPr/>
            </a:pPr>
            <a:r>
              <a:rPr lang="en-US" b="0" dirty="0"/>
              <a:t>controller for </a:t>
            </a:r>
            <a:r>
              <a:rPr lang="en-US" b="0" i="1" dirty="0"/>
              <a:t>X.</a:t>
            </a:r>
          </a:p>
          <a:p>
            <a:pPr>
              <a:defRPr/>
            </a:pPr>
            <a:endParaRPr lang="en-US" b="0" i="1" dirty="0"/>
          </a:p>
          <a:p>
            <a:pPr>
              <a:defRPr/>
            </a:pPr>
            <a:r>
              <a:rPr lang="en-US" b="0" dirty="0"/>
              <a:t>3. The controller interrogates the access matrix A to determine if α is in </a:t>
            </a:r>
            <a:r>
              <a:rPr lang="en-US" b="0" i="1" dirty="0"/>
              <a:t>A[S</a:t>
            </a:r>
            <a:r>
              <a:rPr lang="en-US" b="0" i="1" baseline="-25000" dirty="0"/>
              <a:t>0</a:t>
            </a:r>
            <a:r>
              <a:rPr lang="en-US" b="0" i="1" dirty="0"/>
              <a:t>, X].</a:t>
            </a:r>
          </a:p>
          <a:p>
            <a:pPr>
              <a:defRPr/>
            </a:pPr>
            <a:r>
              <a:rPr lang="en-US" b="0" dirty="0"/>
              <a:t>If so, the access is allowed; if not, the access is denied and a protection violation</a:t>
            </a:r>
          </a:p>
          <a:p>
            <a:pPr>
              <a:defRPr/>
            </a:pPr>
            <a:r>
              <a:rPr lang="en-US" b="0" dirty="0"/>
              <a:t>occurs. The violation should trigger a warning and appropriate action.</a:t>
            </a:r>
          </a:p>
        </p:txBody>
      </p:sp>
      <p:sp>
        <p:nvSpPr>
          <p:cNvPr id="40964" name="Slide Number Placeholder 3"/>
          <p:cNvSpPr>
            <a:spLocks noGrp="1"/>
          </p:cNvSpPr>
          <p:nvPr>
            <p:ph type="sldNum" sz="quarter" idx="5"/>
          </p:nvPr>
        </p:nvSpPr>
        <p:spPr>
          <a:noFill/>
        </p:spPr>
        <p:txBody>
          <a:bodyPr/>
          <a:lstStyle/>
          <a:p>
            <a:fld id="{6AEB0111-EC92-5640-9A5B-6D91901B7604}" type="slidenum">
              <a:rPr lang="en-AU" smtClean="0"/>
              <a:pPr/>
              <a:t>13</a:t>
            </a:fld>
            <a:endParaRPr lang="en-AU"/>
          </a:p>
        </p:txBody>
      </p:sp>
    </p:spTree>
    <p:extLst>
      <p:ext uri="{BB962C8B-B14F-4D97-AF65-F5344CB8AC3E}">
        <p14:creationId xmlns:p14="http://schemas.microsoft.com/office/powerpoint/2010/main" val="9347468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p>
            <a:fld id="{C06EF1EA-CC91-BB41-AF6D-2ABB69E0F891}" type="slidenum">
              <a:rPr lang="en-AU"/>
              <a:pPr/>
              <a:t>14</a:t>
            </a:fld>
            <a:endParaRPr lang="en-AU"/>
          </a:p>
        </p:txBody>
      </p:sp>
      <p:sp>
        <p:nvSpPr>
          <p:cNvPr id="43011" name="Rectangle 2"/>
          <p:cNvSpPr>
            <a:spLocks noGrp="1" noRot="1" noChangeAspect="1" noChangeArrowheads="1" noTextEdit="1"/>
          </p:cNvSpPr>
          <p:nvPr>
            <p:ph type="sldImg"/>
          </p:nvPr>
        </p:nvSpPr>
        <p:spPr>
          <a:ln/>
        </p:spPr>
      </p:sp>
      <p:sp>
        <p:nvSpPr>
          <p:cNvPr id="43012" name="Rectangle 3"/>
          <p:cNvSpPr>
            <a:spLocks noGrp="1" noChangeArrowheads="1"/>
          </p:cNvSpPr>
          <p:nvPr>
            <p:ph type="body" idx="1"/>
          </p:nvPr>
        </p:nvSpPr>
        <p:spPr>
          <a:xfrm>
            <a:off x="685800" y="4343400"/>
            <a:ext cx="5486400" cy="4343400"/>
          </a:xfrm>
          <a:noFill/>
          <a:ln/>
        </p:spPr>
        <p:txBody>
          <a:bodyPr/>
          <a:lstStyle/>
          <a:p>
            <a:r>
              <a:rPr lang="en-US" dirty="0"/>
              <a:t>Figure 4.4 suggests that every access by a subject to an object is mediated</a:t>
            </a:r>
          </a:p>
          <a:p>
            <a:r>
              <a:rPr lang="en-US" dirty="0"/>
              <a:t>by the controller for that object, and that the controller’s decision is based on the</a:t>
            </a:r>
          </a:p>
          <a:p>
            <a:r>
              <a:rPr lang="en-US" dirty="0"/>
              <a:t>current contents of the matrix. In addition, certain subjects have the authority to</a:t>
            </a:r>
          </a:p>
          <a:p>
            <a:r>
              <a:rPr lang="en-US" dirty="0"/>
              <a:t>make specific changes to the access matrix. A request to modify the access matrix is</a:t>
            </a:r>
          </a:p>
          <a:p>
            <a:r>
              <a:rPr lang="en-US" dirty="0"/>
              <a:t>treated as an access to the matrix, with the individual entries in the matrix treated as</a:t>
            </a:r>
          </a:p>
          <a:p>
            <a:r>
              <a:rPr lang="en-US" dirty="0"/>
              <a:t>objects. Such accesses are mediated by an access matrix controller, which controls</a:t>
            </a:r>
          </a:p>
          <a:p>
            <a:r>
              <a:rPr lang="en-US" dirty="0"/>
              <a:t>updates to the matrix.</a:t>
            </a:r>
            <a:endParaRPr lang="en-US" dirty="0">
              <a:latin typeface="Times New Roman" pitchFamily="-110" charset="0"/>
            </a:endParaRPr>
          </a:p>
        </p:txBody>
      </p:sp>
    </p:spTree>
    <p:extLst>
      <p:ext uri="{BB962C8B-B14F-4D97-AF65-F5344CB8AC3E}">
        <p14:creationId xmlns:p14="http://schemas.microsoft.com/office/powerpoint/2010/main" val="15141280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40000" lnSpcReduction="20000"/>
          </a:bodyPr>
          <a:lstStyle/>
          <a:p>
            <a:pPr>
              <a:defRPr/>
            </a:pPr>
            <a:r>
              <a:rPr lang="en-US" dirty="0"/>
              <a:t>The model also includes a set of rules that govern modifications to the access</a:t>
            </a:r>
          </a:p>
          <a:p>
            <a:pPr>
              <a:defRPr/>
            </a:pPr>
            <a:r>
              <a:rPr lang="en-US" dirty="0"/>
              <a:t>matrix, shown in Table 4.3. For this purpose, we introduce the access rights ‘owner’</a:t>
            </a:r>
          </a:p>
          <a:p>
            <a:pPr>
              <a:defRPr/>
            </a:pPr>
            <a:r>
              <a:rPr lang="en-US" dirty="0"/>
              <a:t>and ‘control’ and the concept of a copy flag, explained in the subsequent paragraphs.</a:t>
            </a:r>
          </a:p>
          <a:p>
            <a:pPr>
              <a:defRPr/>
            </a:pPr>
            <a:endParaRPr lang="en-US" dirty="0"/>
          </a:p>
          <a:p>
            <a:pPr>
              <a:defRPr/>
            </a:pPr>
            <a:r>
              <a:rPr lang="en-US" dirty="0"/>
              <a:t>The first three rules deal with transferring, granting, and deleting access rights.</a:t>
            </a:r>
          </a:p>
          <a:p>
            <a:pPr>
              <a:defRPr/>
            </a:pPr>
            <a:r>
              <a:rPr lang="en-US" dirty="0"/>
              <a:t>Suppose that the entry α* exists in </a:t>
            </a:r>
            <a:r>
              <a:rPr lang="en-US" i="1" dirty="0"/>
              <a:t>A[S</a:t>
            </a:r>
            <a:r>
              <a:rPr lang="en-US" i="1" baseline="-25000" dirty="0"/>
              <a:t>0</a:t>
            </a:r>
            <a:r>
              <a:rPr lang="en-US" i="1" dirty="0"/>
              <a:t>, X]. This means that S</a:t>
            </a:r>
            <a:r>
              <a:rPr lang="en-US" i="1" baseline="-25000" dirty="0"/>
              <a:t>0</a:t>
            </a:r>
            <a:r>
              <a:rPr lang="en-US" i="1" dirty="0"/>
              <a:t> has access right α to</a:t>
            </a:r>
          </a:p>
          <a:p>
            <a:pPr>
              <a:defRPr/>
            </a:pPr>
            <a:r>
              <a:rPr lang="en-US" dirty="0"/>
              <a:t>subject </a:t>
            </a:r>
            <a:r>
              <a:rPr lang="en-US" i="1" dirty="0"/>
              <a:t>X and, because of the presence of the copy flag, can transfer this right, with</a:t>
            </a:r>
          </a:p>
          <a:p>
            <a:pPr>
              <a:defRPr/>
            </a:pPr>
            <a:r>
              <a:rPr lang="en-US" dirty="0"/>
              <a:t>or without copy flag, to another subject. Rule R1 expresses this capability. A subject</a:t>
            </a:r>
          </a:p>
          <a:p>
            <a:pPr>
              <a:defRPr/>
            </a:pPr>
            <a:r>
              <a:rPr lang="en-US" dirty="0"/>
              <a:t>would transfer the access right without the copy flag if there were a concern that</a:t>
            </a:r>
          </a:p>
          <a:p>
            <a:pPr>
              <a:defRPr/>
            </a:pPr>
            <a:r>
              <a:rPr lang="en-US" dirty="0"/>
              <a:t>the new subject would maliciously transfer the right to another subject that should</a:t>
            </a:r>
          </a:p>
          <a:p>
            <a:pPr>
              <a:defRPr/>
            </a:pPr>
            <a:r>
              <a:rPr lang="en-US" dirty="0"/>
              <a:t>not have that access right. For example, </a:t>
            </a:r>
            <a:r>
              <a:rPr lang="en-US" i="1" dirty="0"/>
              <a:t>S</a:t>
            </a:r>
            <a:r>
              <a:rPr lang="en-US" i="1" baseline="-25000" dirty="0"/>
              <a:t>1</a:t>
            </a:r>
            <a:r>
              <a:rPr lang="en-US" i="1" dirty="0"/>
              <a:t> may place ‘read’ or ‘read*’ in any matrix</a:t>
            </a:r>
          </a:p>
          <a:p>
            <a:pPr>
              <a:defRPr/>
            </a:pPr>
            <a:r>
              <a:rPr lang="en-US" dirty="0"/>
              <a:t>entry in the </a:t>
            </a:r>
            <a:r>
              <a:rPr lang="en-US" i="1" dirty="0"/>
              <a:t>F</a:t>
            </a:r>
            <a:r>
              <a:rPr lang="en-US" i="1" baseline="-25000" dirty="0"/>
              <a:t>1</a:t>
            </a:r>
            <a:r>
              <a:rPr lang="en-US" i="1" dirty="0"/>
              <a:t> column. Rule R2 states that if S</a:t>
            </a:r>
            <a:r>
              <a:rPr lang="en-US" i="1" baseline="-25000" dirty="0"/>
              <a:t>0</a:t>
            </a:r>
            <a:r>
              <a:rPr lang="en-US" i="1" dirty="0"/>
              <a:t> is designated as the owner of object</a:t>
            </a:r>
          </a:p>
          <a:p>
            <a:pPr>
              <a:defRPr/>
            </a:pPr>
            <a:r>
              <a:rPr lang="en-US" i="1" dirty="0"/>
              <a:t>X, then S</a:t>
            </a:r>
            <a:r>
              <a:rPr lang="en-US" i="1" baseline="-25000" dirty="0"/>
              <a:t>0</a:t>
            </a:r>
            <a:r>
              <a:rPr lang="en-US" i="1" dirty="0"/>
              <a:t> can grant an access right to that object for any other subject. Rule 2 states</a:t>
            </a:r>
          </a:p>
          <a:p>
            <a:pPr>
              <a:defRPr/>
            </a:pPr>
            <a:r>
              <a:rPr lang="en-US" dirty="0"/>
              <a:t>that </a:t>
            </a:r>
            <a:r>
              <a:rPr lang="en-US" i="1" dirty="0"/>
              <a:t>S</a:t>
            </a:r>
            <a:r>
              <a:rPr lang="en-US" i="1" baseline="-25000" dirty="0"/>
              <a:t>0</a:t>
            </a:r>
            <a:r>
              <a:rPr lang="en-US" i="1" dirty="0"/>
              <a:t> can add any access right to A[S, X] for any S, if S</a:t>
            </a:r>
            <a:r>
              <a:rPr lang="en-US" i="1" baseline="-25000" dirty="0"/>
              <a:t>0</a:t>
            </a:r>
            <a:r>
              <a:rPr lang="en-US" i="1" dirty="0"/>
              <a:t> has ‘owner’ access to x.</a:t>
            </a:r>
          </a:p>
          <a:p>
            <a:pPr>
              <a:defRPr/>
            </a:pPr>
            <a:r>
              <a:rPr lang="en-US" dirty="0"/>
              <a:t>Rule R3 permits </a:t>
            </a:r>
            <a:r>
              <a:rPr lang="en-US" i="1" dirty="0"/>
              <a:t>S</a:t>
            </a:r>
            <a:r>
              <a:rPr lang="en-US" i="1" baseline="-25000" dirty="0"/>
              <a:t>0</a:t>
            </a:r>
            <a:r>
              <a:rPr lang="en-US" i="1" dirty="0"/>
              <a:t> to delete any access right from any matrix entry in a row for</a:t>
            </a:r>
          </a:p>
          <a:p>
            <a:pPr>
              <a:defRPr/>
            </a:pPr>
            <a:r>
              <a:rPr lang="en-US" dirty="0"/>
              <a:t>which </a:t>
            </a:r>
            <a:r>
              <a:rPr lang="en-US" i="1" dirty="0"/>
              <a:t>S</a:t>
            </a:r>
            <a:r>
              <a:rPr lang="en-US" i="1" baseline="-25000" dirty="0"/>
              <a:t>0</a:t>
            </a:r>
            <a:r>
              <a:rPr lang="en-US" i="1" dirty="0"/>
              <a:t> controls the subject and for any matrix entry in a column for which S</a:t>
            </a:r>
            <a:r>
              <a:rPr lang="en-US" i="1" baseline="-25000" dirty="0"/>
              <a:t>0</a:t>
            </a:r>
            <a:r>
              <a:rPr lang="en-US" i="1" dirty="0"/>
              <a:t> owns</a:t>
            </a:r>
          </a:p>
          <a:p>
            <a:pPr>
              <a:defRPr/>
            </a:pPr>
            <a:r>
              <a:rPr lang="en-US" dirty="0"/>
              <a:t>the object. Rule R4 permits a subject to read that portion of the matrix that it owns</a:t>
            </a:r>
          </a:p>
          <a:p>
            <a:pPr>
              <a:defRPr/>
            </a:pPr>
            <a:r>
              <a:rPr lang="en-US" dirty="0"/>
              <a:t>or controls.</a:t>
            </a:r>
          </a:p>
          <a:p>
            <a:pPr>
              <a:defRPr/>
            </a:pPr>
            <a:endParaRPr lang="en-US" dirty="0"/>
          </a:p>
          <a:p>
            <a:pPr>
              <a:defRPr/>
            </a:pPr>
            <a:r>
              <a:rPr lang="en-US" dirty="0"/>
              <a:t>The remaining rules in Table 4.3 govern the creation and deletion of subjects</a:t>
            </a:r>
          </a:p>
          <a:p>
            <a:pPr>
              <a:defRPr/>
            </a:pPr>
            <a:r>
              <a:rPr lang="en-US" dirty="0"/>
              <a:t>and objects. Rule R5 states that any subject can create a new object, which it</a:t>
            </a:r>
          </a:p>
          <a:p>
            <a:pPr>
              <a:defRPr/>
            </a:pPr>
            <a:r>
              <a:rPr lang="en-US" dirty="0"/>
              <a:t>owns, and can then grant and delete access to the object. Under rule R6, the owner</a:t>
            </a:r>
          </a:p>
          <a:p>
            <a:pPr>
              <a:defRPr/>
            </a:pPr>
            <a:r>
              <a:rPr lang="en-US" dirty="0"/>
              <a:t>of an object can destroy the object, resulting in the deletion of the corresponding</a:t>
            </a:r>
          </a:p>
          <a:p>
            <a:pPr>
              <a:defRPr/>
            </a:pPr>
            <a:r>
              <a:rPr lang="en-US" dirty="0"/>
              <a:t>column of the access matrix. Rule R7 enables any subject to create a new subject;</a:t>
            </a:r>
          </a:p>
          <a:p>
            <a:pPr>
              <a:defRPr/>
            </a:pPr>
            <a:r>
              <a:rPr lang="en-US" dirty="0"/>
              <a:t>the creator owns the new subject and the new subject has control access to itself.</a:t>
            </a:r>
          </a:p>
          <a:p>
            <a:pPr>
              <a:defRPr/>
            </a:pPr>
            <a:r>
              <a:rPr lang="en-US" dirty="0"/>
              <a:t>Rule R8 permits the owner of a subject to delete the row and column (if there are</a:t>
            </a:r>
          </a:p>
          <a:p>
            <a:pPr>
              <a:defRPr/>
            </a:pPr>
            <a:r>
              <a:rPr lang="en-US" dirty="0"/>
              <a:t>subject columns) of the access matrix designated by that subject.</a:t>
            </a:r>
          </a:p>
          <a:p>
            <a:pPr>
              <a:defRPr/>
            </a:pPr>
            <a:endParaRPr lang="en-US" dirty="0"/>
          </a:p>
          <a:p>
            <a:pPr>
              <a:defRPr/>
            </a:pPr>
            <a:r>
              <a:rPr lang="en-US" dirty="0"/>
              <a:t>The set of rules in Table 4.3 is an example of the rule set that could be defined</a:t>
            </a:r>
          </a:p>
          <a:p>
            <a:pPr>
              <a:defRPr/>
            </a:pPr>
            <a:r>
              <a:rPr lang="en-US" dirty="0"/>
              <a:t>for an access control system. The following are examples of additional or alternative</a:t>
            </a:r>
          </a:p>
          <a:p>
            <a:pPr>
              <a:defRPr/>
            </a:pPr>
            <a:r>
              <a:rPr lang="en-US" dirty="0"/>
              <a:t>rules that could be included. A transfer-only right could be defined, which results in</a:t>
            </a:r>
          </a:p>
          <a:p>
            <a:pPr>
              <a:defRPr/>
            </a:pPr>
            <a:r>
              <a:rPr lang="en-US" dirty="0"/>
              <a:t>the transferred right being added to the target subject and deleted from the transferring</a:t>
            </a:r>
          </a:p>
          <a:p>
            <a:pPr>
              <a:defRPr/>
            </a:pPr>
            <a:r>
              <a:rPr lang="en-US" dirty="0"/>
              <a:t>subject. The number of owners of an object or a subject could limited to one by</a:t>
            </a:r>
          </a:p>
          <a:p>
            <a:pPr>
              <a:defRPr/>
            </a:pPr>
            <a:r>
              <a:rPr lang="en-US" dirty="0"/>
              <a:t>not allowing the copy flag to accompany the owner right.</a:t>
            </a:r>
          </a:p>
          <a:p>
            <a:pPr>
              <a:defRPr/>
            </a:pPr>
            <a:endParaRPr lang="en-US" dirty="0"/>
          </a:p>
          <a:p>
            <a:pPr>
              <a:defRPr/>
            </a:pPr>
            <a:r>
              <a:rPr lang="en-US" dirty="0"/>
              <a:t>The ability of one subject to create another subject and to have ‘owner’ access</a:t>
            </a:r>
          </a:p>
          <a:p>
            <a:pPr>
              <a:defRPr/>
            </a:pPr>
            <a:r>
              <a:rPr lang="en-US" dirty="0"/>
              <a:t>right to that subject can be used to define a hierarchy of subjects. For example, in</a:t>
            </a:r>
          </a:p>
          <a:p>
            <a:pPr>
              <a:defRPr/>
            </a:pPr>
            <a:r>
              <a:rPr lang="en-US" dirty="0"/>
              <a:t>Figure 4.3, </a:t>
            </a:r>
            <a:r>
              <a:rPr lang="en-US" i="1" dirty="0"/>
              <a:t>S</a:t>
            </a:r>
            <a:r>
              <a:rPr lang="en-US" i="1" baseline="-25000" dirty="0"/>
              <a:t>1</a:t>
            </a:r>
            <a:r>
              <a:rPr lang="en-US" i="1" dirty="0"/>
              <a:t> owns S</a:t>
            </a:r>
            <a:r>
              <a:rPr lang="en-US" i="1" baseline="-25000" dirty="0"/>
              <a:t>2</a:t>
            </a:r>
            <a:r>
              <a:rPr lang="en-US" i="1" dirty="0"/>
              <a:t> and S</a:t>
            </a:r>
            <a:r>
              <a:rPr lang="en-US" i="1" baseline="-25000" dirty="0"/>
              <a:t>3</a:t>
            </a:r>
            <a:r>
              <a:rPr lang="en-US" i="1" dirty="0"/>
              <a:t>, so that S</a:t>
            </a:r>
            <a:r>
              <a:rPr lang="en-US" i="1" baseline="-25000" dirty="0"/>
              <a:t>2</a:t>
            </a:r>
            <a:r>
              <a:rPr lang="en-US" i="1" dirty="0"/>
              <a:t> and S</a:t>
            </a:r>
            <a:r>
              <a:rPr lang="en-US" i="1" baseline="-25000" dirty="0"/>
              <a:t>3</a:t>
            </a:r>
            <a:r>
              <a:rPr lang="en-US" i="1" dirty="0"/>
              <a:t> are subordinate to S</a:t>
            </a:r>
            <a:r>
              <a:rPr lang="en-US" i="1" baseline="-25000" dirty="0"/>
              <a:t>1</a:t>
            </a:r>
            <a:r>
              <a:rPr lang="en-US" i="1" dirty="0"/>
              <a:t>. By the rules</a:t>
            </a:r>
          </a:p>
          <a:p>
            <a:pPr>
              <a:defRPr/>
            </a:pPr>
            <a:r>
              <a:rPr lang="en-US" dirty="0"/>
              <a:t>of Table 4.3, </a:t>
            </a:r>
            <a:r>
              <a:rPr lang="en-US" i="1" dirty="0"/>
              <a:t>S</a:t>
            </a:r>
            <a:r>
              <a:rPr lang="en-US" i="1" baseline="-25000" dirty="0"/>
              <a:t>1</a:t>
            </a:r>
            <a:r>
              <a:rPr lang="en-US" i="1" dirty="0"/>
              <a:t> can grant and delete to S</a:t>
            </a:r>
            <a:r>
              <a:rPr lang="en-US" i="1" baseline="-25000" dirty="0"/>
              <a:t>2</a:t>
            </a:r>
            <a:r>
              <a:rPr lang="en-US" i="1" dirty="0"/>
              <a:t> access rights that S</a:t>
            </a:r>
            <a:r>
              <a:rPr lang="en-US" i="1" baseline="-25000" dirty="0"/>
              <a:t>1</a:t>
            </a:r>
            <a:r>
              <a:rPr lang="en-US" i="1" dirty="0"/>
              <a:t> already has. Thus,</a:t>
            </a:r>
          </a:p>
          <a:p>
            <a:pPr>
              <a:defRPr/>
            </a:pPr>
            <a:r>
              <a:rPr lang="en-US" dirty="0"/>
              <a:t>a subject can create another subject with a subset of its own access rights. This</a:t>
            </a:r>
          </a:p>
          <a:p>
            <a:pPr>
              <a:defRPr/>
            </a:pPr>
            <a:r>
              <a:rPr lang="en-US" dirty="0"/>
              <a:t>might be useful, for example, if a subject is invoking an application that is not fully</a:t>
            </a:r>
          </a:p>
          <a:p>
            <a:pPr>
              <a:defRPr/>
            </a:pPr>
            <a:r>
              <a:rPr lang="en-US" dirty="0"/>
              <a:t>trusted and does not want that application to be able to transfer access rights to</a:t>
            </a:r>
          </a:p>
          <a:p>
            <a:pPr>
              <a:defRPr/>
            </a:pPr>
            <a:r>
              <a:rPr lang="en-US" dirty="0"/>
              <a:t>other subjects.</a:t>
            </a:r>
          </a:p>
        </p:txBody>
      </p:sp>
      <p:sp>
        <p:nvSpPr>
          <p:cNvPr id="45060" name="Slide Number Placeholder 3"/>
          <p:cNvSpPr>
            <a:spLocks noGrp="1"/>
          </p:cNvSpPr>
          <p:nvPr>
            <p:ph type="sldNum" sz="quarter" idx="5"/>
          </p:nvPr>
        </p:nvSpPr>
        <p:spPr>
          <a:noFill/>
        </p:spPr>
        <p:txBody>
          <a:bodyPr/>
          <a:lstStyle/>
          <a:p>
            <a:fld id="{30ED2C05-B583-B542-8A3D-74CE52987AA2}" type="slidenum">
              <a:rPr lang="en-AU" smtClean="0"/>
              <a:pPr/>
              <a:t>15</a:t>
            </a:fld>
            <a:endParaRPr lang="en-AU"/>
          </a:p>
        </p:txBody>
      </p:sp>
    </p:spTree>
    <p:extLst>
      <p:ext uri="{BB962C8B-B14F-4D97-AF65-F5344CB8AC3E}">
        <p14:creationId xmlns:p14="http://schemas.microsoft.com/office/powerpoint/2010/main" val="5196045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p:spPr>
        <p:txBody>
          <a:bodyPr/>
          <a:lstStyle/>
          <a:p>
            <a:fld id="{5281F9B6-4E1A-F54C-8F77-FF52DDEA3B8A}" type="slidenum">
              <a:rPr lang="en-AU"/>
              <a:pPr/>
              <a:t>16</a:t>
            </a:fld>
            <a:endParaRPr lang="en-AU"/>
          </a:p>
        </p:txBody>
      </p:sp>
      <p:sp>
        <p:nvSpPr>
          <p:cNvPr id="47107" name="Rectangle 2"/>
          <p:cNvSpPr>
            <a:spLocks noGrp="1" noRot="1" noChangeAspect="1" noChangeArrowheads="1" noTextEdit="1"/>
          </p:cNvSpPr>
          <p:nvPr>
            <p:ph type="sldImg"/>
          </p:nvPr>
        </p:nvSpPr>
        <p:spPr>
          <a:ln/>
        </p:spPr>
      </p:sp>
      <p:sp>
        <p:nvSpPr>
          <p:cNvPr id="47108" name="Rectangle 3"/>
          <p:cNvSpPr>
            <a:spLocks noGrp="1" noChangeArrowheads="1"/>
          </p:cNvSpPr>
          <p:nvPr>
            <p:ph type="body" idx="1"/>
          </p:nvPr>
        </p:nvSpPr>
        <p:spPr>
          <a:noFill/>
          <a:ln/>
        </p:spPr>
        <p:txBody>
          <a:bodyPr/>
          <a:lstStyle/>
          <a:p>
            <a:r>
              <a:rPr lang="en-US" dirty="0"/>
              <a:t>The access control matrix model that we have discussed so far associates a set of</a:t>
            </a:r>
          </a:p>
          <a:p>
            <a:r>
              <a:rPr lang="en-US" dirty="0"/>
              <a:t>capabilities with a user. A more general and more flexible approach, proposed</a:t>
            </a:r>
          </a:p>
          <a:p>
            <a:r>
              <a:rPr lang="en-US" dirty="0"/>
              <a:t>in [LAMP71], is to associate capabilities with protection domains. A protection</a:t>
            </a:r>
          </a:p>
          <a:p>
            <a:r>
              <a:rPr lang="en-US" dirty="0"/>
              <a:t>domain is a set of objects together with access rights to those objects. In terms</a:t>
            </a:r>
          </a:p>
          <a:p>
            <a:r>
              <a:rPr lang="en-US" dirty="0"/>
              <a:t>of the access matrix, a row defines a protection domain. So far, we have equated</a:t>
            </a:r>
          </a:p>
          <a:p>
            <a:r>
              <a:rPr lang="en-US" dirty="0"/>
              <a:t>each row with a specific user. So, in this limited model, each user has a protection</a:t>
            </a:r>
          </a:p>
          <a:p>
            <a:r>
              <a:rPr lang="en-US" dirty="0"/>
              <a:t>domain, and any processes spawned by the user have access rights defined by the</a:t>
            </a:r>
          </a:p>
          <a:p>
            <a:r>
              <a:rPr lang="en-US" dirty="0"/>
              <a:t>same protection domain.</a:t>
            </a:r>
          </a:p>
          <a:p>
            <a:endParaRPr lang="en-US" dirty="0"/>
          </a:p>
          <a:p>
            <a:r>
              <a:rPr lang="en-US" dirty="0"/>
              <a:t>A more general concept of protection domain provides more flexibility. For</a:t>
            </a:r>
          </a:p>
          <a:p>
            <a:r>
              <a:rPr lang="en-US" dirty="0"/>
              <a:t>example, a user can spawn processes with a subset of the access rights of the user,</a:t>
            </a:r>
          </a:p>
          <a:p>
            <a:r>
              <a:rPr lang="en-US" dirty="0"/>
              <a:t>defined as a new protection domain. This limits the capability of the process.</a:t>
            </a:r>
          </a:p>
          <a:p>
            <a:r>
              <a:rPr lang="en-US" dirty="0"/>
              <a:t>Such a scheme could be used by a server process to spawn processes for different</a:t>
            </a:r>
          </a:p>
          <a:p>
            <a:r>
              <a:rPr lang="en-US" dirty="0"/>
              <a:t>classes of users. Also, a user could define a protection domain for a program that</a:t>
            </a:r>
          </a:p>
          <a:p>
            <a:r>
              <a:rPr lang="en-US" dirty="0"/>
              <a:t>is not fully trusted, so that its access is limited to a safe subset of the user’s access</a:t>
            </a:r>
          </a:p>
          <a:p>
            <a:r>
              <a:rPr lang="en-US" dirty="0"/>
              <a:t>rights.</a:t>
            </a:r>
          </a:p>
          <a:p>
            <a:endParaRPr lang="en-US" dirty="0"/>
          </a:p>
          <a:p>
            <a:r>
              <a:rPr lang="en-US" dirty="0"/>
              <a:t>The association between a process and a domain can be static or dynamic.</a:t>
            </a:r>
          </a:p>
          <a:p>
            <a:r>
              <a:rPr lang="en-US" dirty="0"/>
              <a:t>For example, a process may execute a sequence of procedures and require different</a:t>
            </a:r>
          </a:p>
          <a:p>
            <a:r>
              <a:rPr lang="en-US" dirty="0"/>
              <a:t>access rights for each procedure, such as read file and write file. In general,</a:t>
            </a:r>
          </a:p>
          <a:p>
            <a:r>
              <a:rPr lang="en-US" dirty="0"/>
              <a:t>we would like to minimize the access rights that any user or process has at any</a:t>
            </a:r>
          </a:p>
          <a:p>
            <a:r>
              <a:rPr lang="en-US" dirty="0"/>
              <a:t>one time; the use of protection domains provides a simple means to satisfy this</a:t>
            </a:r>
          </a:p>
          <a:p>
            <a:r>
              <a:rPr lang="en-US" dirty="0"/>
              <a:t>requirement.</a:t>
            </a:r>
          </a:p>
          <a:p>
            <a:endParaRPr lang="en-US" dirty="0"/>
          </a:p>
          <a:p>
            <a:r>
              <a:rPr lang="en-US" dirty="0"/>
              <a:t>One form of protection domain has to do with the distinction made in many</a:t>
            </a:r>
          </a:p>
          <a:p>
            <a:r>
              <a:rPr lang="en-US" dirty="0"/>
              <a:t>operating systems, such as UNIX, between user and kernel mode. A user program</a:t>
            </a:r>
          </a:p>
          <a:p>
            <a:r>
              <a:rPr lang="en-US" dirty="0"/>
              <a:t>executes in a </a:t>
            </a:r>
            <a:r>
              <a:rPr lang="en-US" b="1" dirty="0"/>
              <a:t>user mode</a:t>
            </a:r>
            <a:r>
              <a:rPr lang="en-US" b="0" dirty="0"/>
              <a:t>, in which certain areas of memory are protected from the</a:t>
            </a:r>
          </a:p>
          <a:p>
            <a:r>
              <a:rPr lang="en-US" dirty="0"/>
              <a:t>user’s use and in which certain instructions may not be executed. When the user</a:t>
            </a:r>
          </a:p>
          <a:p>
            <a:r>
              <a:rPr lang="en-US" dirty="0"/>
              <a:t>process calls a system routine, that routine executes in a system mode, or what has</a:t>
            </a:r>
          </a:p>
          <a:p>
            <a:r>
              <a:rPr lang="en-US" dirty="0"/>
              <a:t>come to be called </a:t>
            </a:r>
            <a:r>
              <a:rPr lang="en-US" b="1" dirty="0"/>
              <a:t>kernel mode, </a:t>
            </a:r>
            <a:r>
              <a:rPr lang="en-US" b="0" dirty="0"/>
              <a:t>in which privileged instructions may be executed</a:t>
            </a:r>
          </a:p>
          <a:p>
            <a:r>
              <a:rPr lang="en-US" dirty="0"/>
              <a:t>and in which protected areas of memory may be accessed.</a:t>
            </a:r>
            <a:endParaRPr lang="en-US" dirty="0">
              <a:latin typeface="Times New Roman" pitchFamily="-110" charset="0"/>
            </a:endParaRPr>
          </a:p>
        </p:txBody>
      </p:sp>
    </p:spTree>
    <p:extLst>
      <p:ext uri="{BB962C8B-B14F-4D97-AF65-F5344CB8AC3E}">
        <p14:creationId xmlns:p14="http://schemas.microsoft.com/office/powerpoint/2010/main" val="18574084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6AEDC8F6-94FD-5C41-8C23-2D1DC82F879F}" type="slidenum">
              <a:rPr lang="en-AU"/>
              <a:pPr/>
              <a:t>17</a:t>
            </a:fld>
            <a:endParaRPr lang="en-AU"/>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r>
              <a:rPr lang="en-US" dirty="0"/>
              <a:t>For our discussion of UNIX file access control, we first introduce several basic</a:t>
            </a:r>
          </a:p>
          <a:p>
            <a:r>
              <a:rPr lang="en-US" dirty="0"/>
              <a:t>concepts concerning UNIX files and directories.</a:t>
            </a:r>
          </a:p>
          <a:p>
            <a:endParaRPr lang="en-US" dirty="0"/>
          </a:p>
          <a:p>
            <a:r>
              <a:rPr lang="en-US" dirty="0"/>
              <a:t>All types of UNIX files are administered by the operating system by means of</a:t>
            </a:r>
          </a:p>
          <a:p>
            <a:r>
              <a:rPr lang="en-US" dirty="0" err="1"/>
              <a:t>inodes</a:t>
            </a:r>
            <a:r>
              <a:rPr lang="en-US" dirty="0"/>
              <a:t>. An </a:t>
            </a:r>
            <a:r>
              <a:rPr lang="en-US" dirty="0" err="1"/>
              <a:t>inode</a:t>
            </a:r>
            <a:r>
              <a:rPr lang="en-US" dirty="0"/>
              <a:t> (index node) is a control structure that contains the key information</a:t>
            </a:r>
          </a:p>
          <a:p>
            <a:r>
              <a:rPr lang="en-US" dirty="0"/>
              <a:t>needed by the operating system for a particular file. Several file names may be</a:t>
            </a:r>
          </a:p>
          <a:p>
            <a:r>
              <a:rPr lang="en-US" dirty="0"/>
              <a:t>associated with a single </a:t>
            </a:r>
            <a:r>
              <a:rPr lang="en-US" dirty="0" err="1"/>
              <a:t>inode</a:t>
            </a:r>
            <a:r>
              <a:rPr lang="en-US" dirty="0"/>
              <a:t>, but an active </a:t>
            </a:r>
            <a:r>
              <a:rPr lang="en-US" dirty="0" err="1"/>
              <a:t>inode</a:t>
            </a:r>
            <a:r>
              <a:rPr lang="en-US" dirty="0"/>
              <a:t> is associated with exactly one file,</a:t>
            </a:r>
          </a:p>
          <a:p>
            <a:r>
              <a:rPr lang="en-US" dirty="0"/>
              <a:t>and each file is controlled by exactly one </a:t>
            </a:r>
            <a:r>
              <a:rPr lang="en-US" dirty="0" err="1"/>
              <a:t>inode</a:t>
            </a:r>
            <a:r>
              <a:rPr lang="en-US" dirty="0"/>
              <a:t>. The attributes of the file as well as</a:t>
            </a:r>
          </a:p>
          <a:p>
            <a:r>
              <a:rPr lang="en-US" dirty="0"/>
              <a:t>its permissions and other control information are stored in the </a:t>
            </a:r>
            <a:r>
              <a:rPr lang="en-US" dirty="0" err="1"/>
              <a:t>inode</a:t>
            </a:r>
            <a:r>
              <a:rPr lang="en-US" dirty="0"/>
              <a:t>. On the disk,</a:t>
            </a:r>
          </a:p>
          <a:p>
            <a:r>
              <a:rPr lang="en-US" dirty="0"/>
              <a:t>there is an </a:t>
            </a:r>
            <a:r>
              <a:rPr lang="en-US" dirty="0" err="1"/>
              <a:t>inode</a:t>
            </a:r>
            <a:r>
              <a:rPr lang="en-US" dirty="0"/>
              <a:t> table, or </a:t>
            </a:r>
            <a:r>
              <a:rPr lang="en-US" dirty="0" err="1"/>
              <a:t>inode</a:t>
            </a:r>
            <a:r>
              <a:rPr lang="en-US" dirty="0"/>
              <a:t> list, that contains the </a:t>
            </a:r>
            <a:r>
              <a:rPr lang="en-US" dirty="0" err="1"/>
              <a:t>inodes</a:t>
            </a:r>
            <a:r>
              <a:rPr lang="en-US" dirty="0"/>
              <a:t> of all the files in the file</a:t>
            </a:r>
          </a:p>
          <a:p>
            <a:r>
              <a:rPr lang="en-US" dirty="0"/>
              <a:t>system. When a file is opened, its </a:t>
            </a:r>
            <a:r>
              <a:rPr lang="en-US" dirty="0" err="1"/>
              <a:t>inode</a:t>
            </a:r>
            <a:r>
              <a:rPr lang="en-US" dirty="0"/>
              <a:t> is brought into main memory and stored in</a:t>
            </a:r>
          </a:p>
          <a:p>
            <a:r>
              <a:rPr lang="en-US" dirty="0"/>
              <a:t>a memory-resident </a:t>
            </a:r>
            <a:r>
              <a:rPr lang="en-US" dirty="0" err="1"/>
              <a:t>inode</a:t>
            </a:r>
            <a:r>
              <a:rPr lang="en-US" dirty="0"/>
              <a:t> table.</a:t>
            </a:r>
          </a:p>
          <a:p>
            <a:endParaRPr lang="en-US" dirty="0"/>
          </a:p>
          <a:p>
            <a:r>
              <a:rPr lang="en-US" dirty="0"/>
              <a:t>Directories are structured in a hierarchical tree. Each directory can contain</a:t>
            </a:r>
          </a:p>
          <a:p>
            <a:r>
              <a:rPr lang="en-US" dirty="0"/>
              <a:t>files and/or other directories. A directory that is inside another directory is referred</a:t>
            </a:r>
          </a:p>
          <a:p>
            <a:r>
              <a:rPr lang="en-US" dirty="0"/>
              <a:t>to as a subdirectory. A directory is simply a file that contains a list of file names plus</a:t>
            </a:r>
          </a:p>
          <a:p>
            <a:r>
              <a:rPr lang="en-US" dirty="0"/>
              <a:t>pointers to associated </a:t>
            </a:r>
            <a:r>
              <a:rPr lang="en-US" dirty="0" err="1"/>
              <a:t>inodes</a:t>
            </a:r>
            <a:r>
              <a:rPr lang="en-US" dirty="0"/>
              <a:t>. Thus, associated with each directory is its own </a:t>
            </a:r>
            <a:r>
              <a:rPr lang="en-US" dirty="0" err="1"/>
              <a:t>inode</a:t>
            </a:r>
            <a:r>
              <a:rPr lang="en-US" dirty="0"/>
              <a:t>.</a:t>
            </a:r>
            <a:endParaRPr lang="en-US" dirty="0">
              <a:latin typeface="Times New Roman" pitchFamily="-110" charset="0"/>
            </a:endParaRPr>
          </a:p>
        </p:txBody>
      </p:sp>
    </p:spTree>
    <p:extLst>
      <p:ext uri="{BB962C8B-B14F-4D97-AF65-F5344CB8AC3E}">
        <p14:creationId xmlns:p14="http://schemas.microsoft.com/office/powerpoint/2010/main" val="7198111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p:spPr>
        <p:txBody>
          <a:bodyPr/>
          <a:lstStyle/>
          <a:p>
            <a:fld id="{C5C7F76C-8210-2C4B-BA74-342AEE451F54}" type="slidenum">
              <a:rPr lang="en-AU"/>
              <a:pPr/>
              <a:t>18</a:t>
            </a:fld>
            <a:endParaRPr lang="en-AU"/>
          </a:p>
        </p:txBody>
      </p:sp>
      <p:sp>
        <p:nvSpPr>
          <p:cNvPr id="51203" name="Rectangle 2"/>
          <p:cNvSpPr>
            <a:spLocks noGrp="1" noRot="1" noChangeAspect="1" noChangeArrowheads="1" noTextEdit="1"/>
          </p:cNvSpPr>
          <p:nvPr>
            <p:ph type="sldImg"/>
          </p:nvPr>
        </p:nvSpPr>
        <p:spPr>
          <a:ln/>
        </p:spPr>
      </p:sp>
      <p:sp>
        <p:nvSpPr>
          <p:cNvPr id="51204" name="Rectangle 3"/>
          <p:cNvSpPr>
            <a:spLocks noGrp="1" noChangeArrowheads="1"/>
          </p:cNvSpPr>
          <p:nvPr>
            <p:ph type="body" idx="1"/>
          </p:nvPr>
        </p:nvSpPr>
        <p:spPr>
          <a:noFill/>
          <a:ln/>
        </p:spPr>
        <p:txBody>
          <a:bodyPr/>
          <a:lstStyle/>
          <a:p>
            <a:r>
              <a:rPr lang="en-US" dirty="0"/>
              <a:t>Most UNIX systems depend on, or at least are based on, the file access control</a:t>
            </a:r>
          </a:p>
          <a:p>
            <a:r>
              <a:rPr lang="en-US" dirty="0"/>
              <a:t>scheme introduced with the early versions of UNIX. Each UNIX user is assigned</a:t>
            </a:r>
          </a:p>
          <a:p>
            <a:r>
              <a:rPr lang="en-US" dirty="0"/>
              <a:t>a unique user identification number (user ID). A user is also a member of a primary</a:t>
            </a:r>
          </a:p>
          <a:p>
            <a:r>
              <a:rPr lang="en-US" dirty="0"/>
              <a:t>group, and possibly a number of other groups, each identified by a group ID.</a:t>
            </a:r>
          </a:p>
          <a:p>
            <a:r>
              <a:rPr lang="en-US" dirty="0"/>
              <a:t>When a file is created, it is designated as owned by a particular user and marked</a:t>
            </a:r>
          </a:p>
          <a:p>
            <a:r>
              <a:rPr lang="en-US" dirty="0"/>
              <a:t>with that user’s ID. It also belongs to a specific group, which initially is either its</a:t>
            </a:r>
          </a:p>
          <a:p>
            <a:r>
              <a:rPr lang="en-US" dirty="0"/>
              <a:t>creator’s primary group, or the group of its parent directory if that directory has</a:t>
            </a:r>
          </a:p>
          <a:p>
            <a:r>
              <a:rPr lang="en-US" dirty="0" err="1"/>
              <a:t>SetGID</a:t>
            </a:r>
            <a:r>
              <a:rPr lang="en-US" dirty="0"/>
              <a:t> permission set. Associated with each file is a set of 12 protection bits. The</a:t>
            </a:r>
          </a:p>
          <a:p>
            <a:r>
              <a:rPr lang="en-US" dirty="0"/>
              <a:t>owner ID, group ID, and protection bits are part of the file’s </a:t>
            </a:r>
            <a:r>
              <a:rPr lang="en-US" dirty="0" err="1"/>
              <a:t>inode</a:t>
            </a:r>
            <a:r>
              <a:rPr lang="en-US" dirty="0"/>
              <a:t>.</a:t>
            </a:r>
          </a:p>
          <a:p>
            <a:endParaRPr lang="en-US" dirty="0"/>
          </a:p>
          <a:p>
            <a:r>
              <a:rPr lang="en-US" dirty="0"/>
              <a:t>Nine of the protection bits specify read, write, and execute permission for the</a:t>
            </a:r>
          </a:p>
          <a:p>
            <a:r>
              <a:rPr lang="en-US" dirty="0"/>
              <a:t>owner of the file, other members of the group to which this file belongs, and all other</a:t>
            </a:r>
          </a:p>
          <a:p>
            <a:r>
              <a:rPr lang="en-US" dirty="0"/>
              <a:t>users. These form a hierarchy of owner, group, and all others, with the highest relevant</a:t>
            </a:r>
          </a:p>
          <a:p>
            <a:r>
              <a:rPr lang="en-US" dirty="0"/>
              <a:t>set of permissions being used. Figure 4.5a shows an example in which the file owner has</a:t>
            </a:r>
          </a:p>
          <a:p>
            <a:r>
              <a:rPr lang="en-US" dirty="0"/>
              <a:t>read and write access; all other members of the file’s group have read access, and users</a:t>
            </a:r>
          </a:p>
          <a:p>
            <a:r>
              <a:rPr lang="en-US" dirty="0"/>
              <a:t>outside the group have no access rights to the file. When applied to a directory, the read</a:t>
            </a:r>
          </a:p>
          <a:p>
            <a:r>
              <a:rPr lang="en-US" dirty="0"/>
              <a:t>and write bits grant the right to list and to create/rename/delete files in the directory.</a:t>
            </a:r>
          </a:p>
          <a:p>
            <a:r>
              <a:rPr lang="en-US" dirty="0"/>
              <a:t>The execute bit grants to right to descend into the directory or search it for a filename.</a:t>
            </a:r>
            <a:endParaRPr lang="en-US" dirty="0">
              <a:latin typeface="Times New Roman" pitchFamily="-110" charset="0"/>
            </a:endParaRPr>
          </a:p>
        </p:txBody>
      </p:sp>
    </p:spTree>
    <p:extLst>
      <p:ext uri="{BB962C8B-B14F-4D97-AF65-F5344CB8AC3E}">
        <p14:creationId xmlns:p14="http://schemas.microsoft.com/office/powerpoint/2010/main" val="22605405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p:spPr>
        <p:txBody>
          <a:bodyPr/>
          <a:lstStyle/>
          <a:p>
            <a:fld id="{15B2B341-F034-C041-9DA5-4EC9B0867383}" type="slidenum">
              <a:rPr lang="en-AU"/>
              <a:pPr/>
              <a:t>19</a:t>
            </a:fld>
            <a:endParaRPr lang="en-AU"/>
          </a:p>
        </p:txBody>
      </p:sp>
      <p:sp>
        <p:nvSpPr>
          <p:cNvPr id="53251" name="Rectangle 2"/>
          <p:cNvSpPr>
            <a:spLocks noGrp="1" noRot="1" noChangeAspect="1" noChangeArrowheads="1" noTextEdit="1"/>
          </p:cNvSpPr>
          <p:nvPr>
            <p:ph type="sldImg"/>
          </p:nvPr>
        </p:nvSpPr>
        <p:spPr>
          <a:ln/>
        </p:spPr>
      </p:sp>
      <p:sp>
        <p:nvSpPr>
          <p:cNvPr id="53252" name="Rectangle 3"/>
          <p:cNvSpPr>
            <a:spLocks noGrp="1" noChangeArrowheads="1"/>
          </p:cNvSpPr>
          <p:nvPr>
            <p:ph type="body" idx="1"/>
          </p:nvPr>
        </p:nvSpPr>
        <p:spPr>
          <a:noFill/>
          <a:ln/>
        </p:spPr>
        <p:txBody>
          <a:bodyPr/>
          <a:lstStyle/>
          <a:p>
            <a:r>
              <a:rPr lang="en-US" dirty="0"/>
              <a:t>The remaining three bits define special additional behavior for files or directories.</a:t>
            </a:r>
          </a:p>
          <a:p>
            <a:r>
              <a:rPr lang="en-US" dirty="0"/>
              <a:t>Two of these are the “set user ID” (</a:t>
            </a:r>
            <a:r>
              <a:rPr lang="en-US" dirty="0" err="1"/>
              <a:t>SetUID</a:t>
            </a:r>
            <a:r>
              <a:rPr lang="en-US" dirty="0"/>
              <a:t>) and “set group ID” (</a:t>
            </a:r>
            <a:r>
              <a:rPr lang="en-US" dirty="0" err="1"/>
              <a:t>SetGID</a:t>
            </a:r>
            <a:r>
              <a:rPr lang="en-US" dirty="0"/>
              <a:t>)</a:t>
            </a:r>
          </a:p>
          <a:p>
            <a:r>
              <a:rPr lang="en-US" dirty="0"/>
              <a:t>permissions. If these are set on an executable file, the operating system functions as</a:t>
            </a:r>
          </a:p>
          <a:p>
            <a:r>
              <a:rPr lang="en-US" dirty="0"/>
              <a:t>follows. When a user (with execute privileges for this file) executes the file, the system</a:t>
            </a:r>
          </a:p>
          <a:p>
            <a:r>
              <a:rPr lang="en-US" dirty="0"/>
              <a:t>temporarily allocates the rights of the user’s ID of the file creator, or the file’s group,</a:t>
            </a:r>
          </a:p>
          <a:p>
            <a:r>
              <a:rPr lang="en-US" dirty="0"/>
              <a:t>respectively, to those of the user executing the file. These are known as the “effective</a:t>
            </a:r>
          </a:p>
          <a:p>
            <a:r>
              <a:rPr lang="en-US" dirty="0"/>
              <a:t>user ID” and “effective group ID” and are used in addition to the “real user ID” and</a:t>
            </a:r>
          </a:p>
          <a:p>
            <a:r>
              <a:rPr lang="en-US" dirty="0"/>
              <a:t>“real group ID” of the executing user when making access control decisions for this</a:t>
            </a:r>
          </a:p>
          <a:p>
            <a:r>
              <a:rPr lang="en-US" dirty="0"/>
              <a:t>program. This change is only effective while the program is being executed. This feature</a:t>
            </a:r>
          </a:p>
          <a:p>
            <a:r>
              <a:rPr lang="en-US" dirty="0"/>
              <a:t>enables the creation and use of privileged programs that may use files normally</a:t>
            </a:r>
          </a:p>
          <a:p>
            <a:r>
              <a:rPr lang="en-US" dirty="0"/>
              <a:t>inaccessible to other users. It enables users to access certain files in a controlled fashion.</a:t>
            </a:r>
          </a:p>
          <a:p>
            <a:r>
              <a:rPr lang="en-US" dirty="0"/>
              <a:t>Alternatively, when applied to a directory, the </a:t>
            </a:r>
            <a:r>
              <a:rPr lang="en-US" dirty="0" err="1"/>
              <a:t>SetGID</a:t>
            </a:r>
            <a:r>
              <a:rPr lang="en-US" dirty="0"/>
              <a:t> permission indicates that newly</a:t>
            </a:r>
          </a:p>
          <a:p>
            <a:r>
              <a:rPr lang="en-US" dirty="0"/>
              <a:t>created files will inherit the group of this directory. The </a:t>
            </a:r>
            <a:r>
              <a:rPr lang="en-US" dirty="0" err="1"/>
              <a:t>SetUID</a:t>
            </a:r>
            <a:r>
              <a:rPr lang="en-US" dirty="0"/>
              <a:t> permission is ignored.</a:t>
            </a:r>
          </a:p>
          <a:p>
            <a:endParaRPr lang="en-US" dirty="0"/>
          </a:p>
          <a:p>
            <a:r>
              <a:rPr lang="en-US" dirty="0"/>
              <a:t>The final permission bit is the “Sticky” bit. When set on a file, this originally</a:t>
            </a:r>
          </a:p>
          <a:p>
            <a:r>
              <a:rPr lang="en-US" dirty="0"/>
              <a:t>indicated that the system should retain the file contents in memory following execution.</a:t>
            </a:r>
          </a:p>
          <a:p>
            <a:r>
              <a:rPr lang="en-US" dirty="0"/>
              <a:t>This is no longer used. When applied to a directory, though, it specifies that</a:t>
            </a:r>
          </a:p>
          <a:p>
            <a:r>
              <a:rPr lang="en-US" dirty="0"/>
              <a:t>only the owner of any file in the directory can rename, move, or delete that file. This</a:t>
            </a:r>
          </a:p>
          <a:p>
            <a:r>
              <a:rPr lang="en-US" dirty="0"/>
              <a:t>is useful for managing files in shared temporary directories.</a:t>
            </a:r>
          </a:p>
          <a:p>
            <a:endParaRPr lang="en-US" dirty="0"/>
          </a:p>
          <a:p>
            <a:r>
              <a:rPr lang="en-US" dirty="0"/>
              <a:t>One particular user ID is designated as “</a:t>
            </a:r>
            <a:r>
              <a:rPr lang="en-US" dirty="0" err="1"/>
              <a:t>superuser</a:t>
            </a:r>
            <a:r>
              <a:rPr lang="en-US" dirty="0"/>
              <a:t>.” The </a:t>
            </a:r>
            <a:r>
              <a:rPr lang="en-US" dirty="0" err="1"/>
              <a:t>superuser</a:t>
            </a:r>
            <a:r>
              <a:rPr lang="en-US" dirty="0"/>
              <a:t> is</a:t>
            </a:r>
          </a:p>
          <a:p>
            <a:r>
              <a:rPr lang="en-US" dirty="0"/>
              <a:t>exempt from the usual file access control constraints and has </a:t>
            </a:r>
            <a:r>
              <a:rPr lang="en-US" dirty="0" err="1"/>
              <a:t>systemwide</a:t>
            </a:r>
            <a:r>
              <a:rPr lang="en-US" dirty="0"/>
              <a:t> access.</a:t>
            </a:r>
          </a:p>
          <a:p>
            <a:r>
              <a:rPr lang="en-US" dirty="0"/>
              <a:t>Any program that is owned by, and </a:t>
            </a:r>
            <a:r>
              <a:rPr lang="en-US" dirty="0" err="1"/>
              <a:t>SetUID</a:t>
            </a:r>
            <a:r>
              <a:rPr lang="en-US" dirty="0"/>
              <a:t> to, the “</a:t>
            </a:r>
            <a:r>
              <a:rPr lang="en-US" dirty="0" err="1"/>
              <a:t>superuser</a:t>
            </a:r>
            <a:r>
              <a:rPr lang="en-US" dirty="0"/>
              <a:t>” potentially grants</a:t>
            </a:r>
          </a:p>
          <a:p>
            <a:r>
              <a:rPr lang="en-US" dirty="0"/>
              <a:t>unrestricted access to the system to any user executing that program. Hence great</a:t>
            </a:r>
          </a:p>
          <a:p>
            <a:r>
              <a:rPr lang="en-US" dirty="0"/>
              <a:t>care is needed when writing such programs.</a:t>
            </a:r>
          </a:p>
          <a:p>
            <a:endParaRPr lang="en-US" dirty="0"/>
          </a:p>
          <a:p>
            <a:r>
              <a:rPr lang="en-US" dirty="0"/>
              <a:t>This access scheme is adequate when file access requirements align with users</a:t>
            </a:r>
          </a:p>
          <a:p>
            <a:r>
              <a:rPr lang="en-US" dirty="0"/>
              <a:t>and a modest number of groups of users. For example, suppose a user wants to give</a:t>
            </a:r>
          </a:p>
          <a:p>
            <a:r>
              <a:rPr lang="en-US" dirty="0"/>
              <a:t>read access for file X to users A and B and read access for file Y to users B and C. We</a:t>
            </a:r>
          </a:p>
          <a:p>
            <a:r>
              <a:rPr lang="en-US" dirty="0"/>
              <a:t>would need at least two user groups, and user B would need to belong to both groups</a:t>
            </a:r>
          </a:p>
          <a:p>
            <a:r>
              <a:rPr lang="en-US" dirty="0"/>
              <a:t>in order to access the two files. However, if there are a large number of different</a:t>
            </a:r>
          </a:p>
          <a:p>
            <a:r>
              <a:rPr lang="en-US" dirty="0"/>
              <a:t>groupings of users requiring a range of access rights to different files, then a very large</a:t>
            </a:r>
          </a:p>
          <a:p>
            <a:r>
              <a:rPr lang="en-US" dirty="0"/>
              <a:t>number of groups may be needed to provide this. This rapidly becomes unwieldy and</a:t>
            </a:r>
          </a:p>
          <a:p>
            <a:r>
              <a:rPr lang="en-US" dirty="0"/>
              <a:t>difficult to manage, even if possible at all. One way to overcome this problem is to use</a:t>
            </a:r>
          </a:p>
          <a:p>
            <a:r>
              <a:rPr lang="en-US" dirty="0"/>
              <a:t>access control lists, which are provided in most modern UNIX systems.</a:t>
            </a:r>
          </a:p>
          <a:p>
            <a:endParaRPr lang="en-US" dirty="0"/>
          </a:p>
          <a:p>
            <a:r>
              <a:rPr lang="en-US" dirty="0"/>
              <a:t>A final point to note is that the traditional UNIX file access control scheme</a:t>
            </a:r>
          </a:p>
          <a:p>
            <a:r>
              <a:rPr lang="en-US" dirty="0"/>
              <a:t>implements a simple protection domain structure. A domain is associated with the</a:t>
            </a:r>
          </a:p>
          <a:p>
            <a:r>
              <a:rPr lang="en-US" dirty="0"/>
              <a:t>user, and switching the domain corresponds to changing the user ID temporarily.</a:t>
            </a:r>
            <a:endParaRPr lang="en-US" dirty="0">
              <a:latin typeface="Times New Roman" pitchFamily="-110" charset="0"/>
            </a:endParaRPr>
          </a:p>
        </p:txBody>
      </p:sp>
    </p:spTree>
    <p:extLst>
      <p:ext uri="{BB962C8B-B14F-4D97-AF65-F5344CB8AC3E}">
        <p14:creationId xmlns:p14="http://schemas.microsoft.com/office/powerpoint/2010/main" val="1107252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C8F4857B-3A9C-8643-9AF1-AC1CA37E0998}" type="slidenum">
              <a:rPr lang="en-AU"/>
              <a:pPr/>
              <a:t>2</a:t>
            </a:fld>
            <a:endParaRPr lang="en-AU"/>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Two definitions of access control are useful in understanding its scope.</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1.  NISTIR 7298 (</a:t>
            </a:r>
            <a:r>
              <a:rPr lang="en-US" sz="1200" i="1" kern="1200" dirty="0">
                <a:solidFill>
                  <a:schemeClr val="tx1"/>
                </a:solidFill>
                <a:effectLst/>
                <a:latin typeface="Arial" pitchFamily="-110" charset="0"/>
                <a:ea typeface="ＭＳ Ｐゴシック" pitchFamily="-110" charset="-128"/>
                <a:cs typeface="ＭＳ Ｐゴシック" pitchFamily="-110" charset="-128"/>
              </a:rPr>
              <a:t>Glossary of Key Information Security Terms </a:t>
            </a:r>
            <a:r>
              <a:rPr lang="en-US" sz="1200" kern="1200" dirty="0">
                <a:solidFill>
                  <a:schemeClr val="tx1"/>
                </a:solidFill>
                <a:effectLst/>
                <a:latin typeface="Arial" pitchFamily="-110" charset="0"/>
                <a:ea typeface="ＭＳ Ｐゴシック" pitchFamily="-110" charset="-128"/>
                <a:cs typeface="ＭＳ Ｐゴシック" pitchFamily="-110" charset="-128"/>
              </a:rPr>
              <a:t>, May 2013), defines</a:t>
            </a:r>
          </a:p>
          <a:p>
            <a:r>
              <a:rPr lang="en-US" sz="1200" kern="1200" dirty="0">
                <a:solidFill>
                  <a:schemeClr val="tx1"/>
                </a:solidFill>
                <a:effectLst/>
                <a:latin typeface="Arial" pitchFamily="-110" charset="0"/>
                <a:ea typeface="ＭＳ Ｐゴシック" pitchFamily="-110" charset="-128"/>
                <a:cs typeface="ＭＳ Ｐゴシック" pitchFamily="-110" charset="-128"/>
              </a:rPr>
              <a:t>access control as the process of granting or denying specific requests to: (1)</a:t>
            </a:r>
          </a:p>
          <a:p>
            <a:r>
              <a:rPr lang="en-US" sz="1200" kern="1200" dirty="0">
                <a:solidFill>
                  <a:schemeClr val="tx1"/>
                </a:solidFill>
                <a:effectLst/>
                <a:latin typeface="Arial" pitchFamily="-110" charset="0"/>
                <a:ea typeface="ＭＳ Ｐゴシック" pitchFamily="-110" charset="-128"/>
                <a:cs typeface="ＭＳ Ｐゴシック" pitchFamily="-110" charset="-128"/>
              </a:rPr>
              <a:t>obtain and use information and related information processing services; and</a:t>
            </a:r>
          </a:p>
          <a:p>
            <a:r>
              <a:rPr lang="en-US" sz="1200" kern="1200" dirty="0">
                <a:solidFill>
                  <a:schemeClr val="tx1"/>
                </a:solidFill>
                <a:effectLst/>
                <a:latin typeface="Arial" pitchFamily="-110" charset="0"/>
                <a:ea typeface="ＭＳ Ｐゴシック" pitchFamily="-110" charset="-128"/>
                <a:cs typeface="ＭＳ Ｐゴシック" pitchFamily="-110" charset="-128"/>
              </a:rPr>
              <a:t>(2) enter specific physical facilities.</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pPr eaLnBrk="1" hangingPunct="1"/>
            <a:endParaRPr lang="en-US" dirty="0">
              <a:latin typeface="Times New Roman" pitchFamily="-110" charset="0"/>
            </a:endParaRPr>
          </a:p>
        </p:txBody>
      </p:sp>
    </p:spTree>
    <p:extLst>
      <p:ext uri="{BB962C8B-B14F-4D97-AF65-F5344CB8AC3E}">
        <p14:creationId xmlns:p14="http://schemas.microsoft.com/office/powerpoint/2010/main" val="7834279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fld id="{D82A5A00-DEF0-984F-9515-2A03D6BA853F}" type="slidenum">
              <a:rPr lang="en-AU"/>
              <a:pPr/>
              <a:t>20</a:t>
            </a:fld>
            <a:endParaRPr lang="en-AU"/>
          </a:p>
        </p:txBody>
      </p:sp>
      <p:sp>
        <p:nvSpPr>
          <p:cNvPr id="55299" name="Rectangle 2"/>
          <p:cNvSpPr>
            <a:spLocks noGrp="1" noRot="1" noChangeAspect="1" noChangeArrowheads="1" noTextEdit="1"/>
          </p:cNvSpPr>
          <p:nvPr>
            <p:ph type="sldImg"/>
          </p:nvPr>
        </p:nvSpPr>
        <p:spPr>
          <a:ln/>
        </p:spPr>
      </p:sp>
      <p:sp>
        <p:nvSpPr>
          <p:cNvPr id="55300" name="Rectangle 3"/>
          <p:cNvSpPr>
            <a:spLocks noGrp="1" noChangeArrowheads="1"/>
          </p:cNvSpPr>
          <p:nvPr>
            <p:ph type="body" idx="1"/>
          </p:nvPr>
        </p:nvSpPr>
        <p:spPr>
          <a:noFill/>
          <a:ln/>
        </p:spPr>
        <p:txBody>
          <a:bodyPr/>
          <a:lstStyle/>
          <a:p>
            <a:r>
              <a:rPr lang="en-US" dirty="0"/>
              <a:t>Many modern UNIX and UNIX-based operating systems support access control</a:t>
            </a:r>
          </a:p>
          <a:p>
            <a:r>
              <a:rPr lang="en-US" dirty="0"/>
              <a:t>lists, including FreeBSD, </a:t>
            </a:r>
            <a:r>
              <a:rPr lang="en-US" dirty="0" err="1"/>
              <a:t>OpenBSD</a:t>
            </a:r>
            <a:r>
              <a:rPr lang="en-US" dirty="0"/>
              <a:t>, Linux, and Solaris. In this section, we describe</a:t>
            </a:r>
          </a:p>
          <a:p>
            <a:r>
              <a:rPr lang="en-US" dirty="0"/>
              <a:t>FreeBSD, but other implementations have essentially the same features and interface.</a:t>
            </a:r>
          </a:p>
          <a:p>
            <a:r>
              <a:rPr lang="en-US" dirty="0"/>
              <a:t>The feature is referred to as extended access control list, while the traditional</a:t>
            </a:r>
          </a:p>
          <a:p>
            <a:r>
              <a:rPr lang="en-US" dirty="0"/>
              <a:t>UNIX approach is referred to as minimal access control list.</a:t>
            </a:r>
          </a:p>
          <a:p>
            <a:endParaRPr lang="en-US" dirty="0"/>
          </a:p>
          <a:p>
            <a:r>
              <a:rPr lang="en-US" dirty="0"/>
              <a:t>FreeBSD allows the administrator to assign a list of UNIX user IDs and groups</a:t>
            </a:r>
          </a:p>
          <a:p>
            <a:r>
              <a:rPr lang="en-US" dirty="0"/>
              <a:t>to a file by using the </a:t>
            </a:r>
            <a:r>
              <a:rPr lang="en-US" dirty="0" err="1"/>
              <a:t>setfacl</a:t>
            </a:r>
            <a:r>
              <a:rPr lang="en-US" dirty="0"/>
              <a:t> command. Any number of users and groups can be</a:t>
            </a:r>
          </a:p>
          <a:p>
            <a:r>
              <a:rPr lang="en-US" dirty="0"/>
              <a:t>associated with a file, each with three protection bits (read, write, execute), offering a</a:t>
            </a:r>
          </a:p>
          <a:p>
            <a:r>
              <a:rPr lang="en-US" dirty="0"/>
              <a:t>flexible mechanism for assigning access rights. A file need not have an ACL but may be</a:t>
            </a:r>
          </a:p>
          <a:p>
            <a:r>
              <a:rPr lang="en-US" dirty="0"/>
              <a:t>protected solely by the traditional UNIX file access mechanism. Free BSD files include</a:t>
            </a:r>
          </a:p>
          <a:p>
            <a:r>
              <a:rPr lang="en-US" dirty="0"/>
              <a:t>an additional protection bit that indicates whether the file has an extended ACL.</a:t>
            </a:r>
          </a:p>
          <a:p>
            <a:endParaRPr lang="en-US" dirty="0"/>
          </a:p>
        </p:txBody>
      </p:sp>
    </p:spTree>
    <p:extLst>
      <p:ext uri="{BB962C8B-B14F-4D97-AF65-F5344CB8AC3E}">
        <p14:creationId xmlns:p14="http://schemas.microsoft.com/office/powerpoint/2010/main" val="28727255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FreeBSD and most UNIX implementations that support extended ACLs use</a:t>
            </a:r>
          </a:p>
          <a:p>
            <a:r>
              <a:rPr lang="en-US" b="0" dirty="0"/>
              <a:t>the following strategy (e.g., Figure 4.5b):</a:t>
            </a:r>
          </a:p>
          <a:p>
            <a:endParaRPr lang="en-US" b="0" dirty="0"/>
          </a:p>
          <a:p>
            <a:r>
              <a:rPr lang="en-US" b="0" dirty="0"/>
              <a:t>1. The owner class and other class entries in the 9-bit permission field have the</a:t>
            </a:r>
          </a:p>
          <a:p>
            <a:r>
              <a:rPr lang="en-US" b="0" dirty="0"/>
              <a:t>same meaning as in the minimal ACL case.</a:t>
            </a:r>
          </a:p>
          <a:p>
            <a:endParaRPr lang="en-US" b="0" dirty="0"/>
          </a:p>
          <a:p>
            <a:r>
              <a:rPr lang="en-US" b="0" dirty="0"/>
              <a:t>2. The group class entry specifies the permissions for the owner group for this file.</a:t>
            </a:r>
          </a:p>
          <a:p>
            <a:r>
              <a:rPr lang="en-US" b="0" dirty="0"/>
              <a:t>These permissions represent the maximum permissions that can be assigned to</a:t>
            </a:r>
          </a:p>
          <a:p>
            <a:r>
              <a:rPr lang="en-US" b="0" dirty="0"/>
              <a:t>named users or named groups, other than the owning user. In this latter role, the</a:t>
            </a:r>
          </a:p>
          <a:p>
            <a:r>
              <a:rPr lang="en-US" b="0" dirty="0"/>
              <a:t>group class entry functions as a mask.</a:t>
            </a:r>
          </a:p>
          <a:p>
            <a:endParaRPr lang="en-US" b="0" dirty="0"/>
          </a:p>
          <a:p>
            <a:r>
              <a:rPr lang="en-US" b="0" dirty="0"/>
              <a:t>3. Additional named users and named groups may be associated with the file,</a:t>
            </a:r>
          </a:p>
          <a:p>
            <a:r>
              <a:rPr lang="en-US" b="0" dirty="0"/>
              <a:t>each with a 3-bit permission field. The permissions listed for a named user or</a:t>
            </a:r>
          </a:p>
          <a:p>
            <a:r>
              <a:rPr lang="en-US" b="0" dirty="0"/>
              <a:t>named group are compared to the mask field. Any permission for the named</a:t>
            </a:r>
          </a:p>
          <a:p>
            <a:r>
              <a:rPr lang="en-US" b="0" dirty="0"/>
              <a:t>user or named group that is not present in the mask field is disallowed.</a:t>
            </a:r>
          </a:p>
          <a:p>
            <a:endParaRPr lang="en-US" b="0" dirty="0"/>
          </a:p>
          <a:p>
            <a:r>
              <a:rPr lang="en-US" b="0" dirty="0"/>
              <a:t>When a process requests access to a file system object, two steps are per formed.</a:t>
            </a:r>
          </a:p>
          <a:p>
            <a:r>
              <a:rPr lang="en-US" b="0" dirty="0"/>
              <a:t>Step 1 selects the ACL entry that most closely matches the requesting process. The ACL</a:t>
            </a:r>
          </a:p>
          <a:p>
            <a:r>
              <a:rPr lang="en-US" b="0" dirty="0"/>
              <a:t>entries are looked at in the following order: owner, named users, (owning or named)</a:t>
            </a:r>
          </a:p>
          <a:p>
            <a:r>
              <a:rPr lang="en-US" b="0" dirty="0"/>
              <a:t>groups, others. Only a single entry determines access. Step 2 checks if the matching entry</a:t>
            </a:r>
          </a:p>
          <a:p>
            <a:r>
              <a:rPr lang="en-US" b="0" dirty="0"/>
              <a:t>contains sufficient permissions. A process can be a member in more than one group; so</a:t>
            </a:r>
          </a:p>
          <a:p>
            <a:r>
              <a:rPr lang="en-US" b="0" dirty="0"/>
              <a:t>more than one group entry can match. If any of these matching group entries contain the</a:t>
            </a:r>
          </a:p>
          <a:p>
            <a:r>
              <a:rPr lang="en-US" b="0" dirty="0"/>
              <a:t>requested permissions, one that contains the requested permissions is picked (the result</a:t>
            </a:r>
          </a:p>
          <a:p>
            <a:r>
              <a:rPr lang="en-US" b="0" dirty="0"/>
              <a:t>is the same no matter which entry is picked). If none of the matching group entries contains</a:t>
            </a:r>
          </a:p>
          <a:p>
            <a:r>
              <a:rPr lang="en-US" b="0" dirty="0"/>
              <a:t>the requested permissions, access will be denied no matter which entry is picked.</a:t>
            </a:r>
            <a:endParaRPr lang="en-US" b="0" dirty="0">
              <a:latin typeface="Times New Roman" pitchFamily="-110" charset="0"/>
            </a:endParaRPr>
          </a:p>
          <a:p>
            <a:endParaRPr lang="en-US" b="0"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21</a:t>
            </a:fld>
            <a:endParaRPr lang="en-AU" dirty="0"/>
          </a:p>
        </p:txBody>
      </p:sp>
    </p:spTree>
    <p:extLst>
      <p:ext uri="{BB962C8B-B14F-4D97-AF65-F5344CB8AC3E}">
        <p14:creationId xmlns:p14="http://schemas.microsoft.com/office/powerpoint/2010/main" val="20717765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p>
            <a:fld id="{DBE94388-3BE9-044B-BD6B-C288EA078DFF}" type="slidenum">
              <a:rPr lang="en-AU"/>
              <a:pPr/>
              <a:t>22</a:t>
            </a:fld>
            <a:endParaRPr lang="en-AU"/>
          </a:p>
        </p:txBody>
      </p:sp>
      <p:sp>
        <p:nvSpPr>
          <p:cNvPr id="57347" name="Rectangle 2"/>
          <p:cNvSpPr>
            <a:spLocks noGrp="1" noRot="1" noChangeAspect="1" noChangeArrowheads="1" noTextEdit="1"/>
          </p:cNvSpPr>
          <p:nvPr>
            <p:ph type="sldImg"/>
          </p:nvPr>
        </p:nvSpPr>
        <p:spPr>
          <a:ln/>
        </p:spPr>
      </p:sp>
      <p:sp>
        <p:nvSpPr>
          <p:cNvPr id="57348" name="Rectangle 3"/>
          <p:cNvSpPr>
            <a:spLocks noGrp="1" noChangeArrowheads="1"/>
          </p:cNvSpPr>
          <p:nvPr>
            <p:ph type="body" idx="1"/>
          </p:nvPr>
        </p:nvSpPr>
        <p:spPr>
          <a:noFill/>
          <a:ln/>
        </p:spPr>
        <p:txBody>
          <a:bodyPr/>
          <a:lstStyle/>
          <a:p>
            <a:r>
              <a:rPr lang="en-US" dirty="0"/>
              <a:t>Traditional DAC systems define the access rights of individual users and groups</a:t>
            </a:r>
          </a:p>
          <a:p>
            <a:r>
              <a:rPr lang="en-US" dirty="0"/>
              <a:t>of users. In contrast, RBAC is based on the roles that users assume in a system</a:t>
            </a:r>
          </a:p>
          <a:p>
            <a:r>
              <a:rPr lang="en-US" dirty="0"/>
              <a:t>rather than the user’s identity. Typically, RBAC models define a role as a job function</a:t>
            </a:r>
          </a:p>
          <a:p>
            <a:r>
              <a:rPr lang="en-US" dirty="0"/>
              <a:t>within an organization. RBAC systems assign access rights to roles instead of</a:t>
            </a:r>
          </a:p>
          <a:p>
            <a:r>
              <a:rPr lang="en-US" dirty="0"/>
              <a:t>individual users. In turn, users are assigned to different roles, either statically or</a:t>
            </a:r>
          </a:p>
          <a:p>
            <a:r>
              <a:rPr lang="en-US" dirty="0"/>
              <a:t>dynamically, according to their responsibilities.</a:t>
            </a:r>
          </a:p>
          <a:p>
            <a:endParaRPr lang="en-US" dirty="0"/>
          </a:p>
          <a:p>
            <a:r>
              <a:rPr lang="en-US" dirty="0"/>
              <a:t>RBAC now enjoys widespread commercial use and remains an area of active</a:t>
            </a:r>
          </a:p>
          <a:p>
            <a:r>
              <a:rPr lang="en-US" dirty="0"/>
              <a:t>research. The National Institute of Standards and Technology (NIST) has issued a</a:t>
            </a:r>
          </a:p>
          <a:p>
            <a:r>
              <a:rPr lang="en-US" dirty="0"/>
              <a:t>standard</a:t>
            </a:r>
            <a:r>
              <a:rPr lang="en-US" i="0" dirty="0"/>
              <a:t>, FIPS PUB 140-3</a:t>
            </a:r>
            <a:r>
              <a:rPr lang="en-US" i="1" dirty="0"/>
              <a:t>, (Security Requirements for Cryptographic Modules September</a:t>
            </a:r>
            <a:r>
              <a:rPr lang="en-US" i="1" baseline="0" dirty="0"/>
              <a:t> 2009</a:t>
            </a:r>
            <a:r>
              <a:rPr lang="en-US" dirty="0"/>
              <a:t>), </a:t>
            </a:r>
          </a:p>
          <a:p>
            <a:r>
              <a:rPr lang="en-US" dirty="0"/>
              <a:t>that requires support for access control and administration through roles.</a:t>
            </a:r>
          </a:p>
          <a:p>
            <a:endParaRPr lang="en-US" dirty="0"/>
          </a:p>
          <a:p>
            <a:r>
              <a:rPr lang="en-US" dirty="0"/>
              <a:t>The relationship of users to roles is many to many, as is the relationship of</a:t>
            </a:r>
          </a:p>
          <a:p>
            <a:r>
              <a:rPr lang="en-US" dirty="0"/>
              <a:t>roles to resources, or system objects (Figure 4.6). The set of users changes, in some</a:t>
            </a:r>
          </a:p>
          <a:p>
            <a:r>
              <a:rPr lang="en-US" dirty="0"/>
              <a:t>environments frequently, and the assignment of a user to one or more roles may</a:t>
            </a:r>
          </a:p>
          <a:p>
            <a:r>
              <a:rPr lang="en-US" dirty="0"/>
              <a:t>also be dynamic. The set of roles in the system in most environments is relatively</a:t>
            </a:r>
          </a:p>
          <a:p>
            <a:r>
              <a:rPr lang="en-US" dirty="0"/>
              <a:t>static, with only occasional additions or deletions. Each role will have specific access</a:t>
            </a:r>
          </a:p>
          <a:p>
            <a:r>
              <a:rPr lang="en-US" dirty="0"/>
              <a:t>rights to one or more resources. The set of resources and the specific access rights</a:t>
            </a:r>
          </a:p>
          <a:p>
            <a:r>
              <a:rPr lang="en-US" dirty="0"/>
              <a:t>associated with a particular role are also likely to change infrequently.</a:t>
            </a:r>
            <a:endParaRPr lang="en-US" dirty="0">
              <a:latin typeface="Times New Roman" pitchFamily="-110" charset="0"/>
            </a:endParaRPr>
          </a:p>
        </p:txBody>
      </p:sp>
    </p:spTree>
    <p:extLst>
      <p:ext uri="{BB962C8B-B14F-4D97-AF65-F5344CB8AC3E}">
        <p14:creationId xmlns:p14="http://schemas.microsoft.com/office/powerpoint/2010/main" val="12036892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fld id="{5C956733-D204-F043-B906-6E8D7274E70C}" type="slidenum">
              <a:rPr lang="en-AU"/>
              <a:pPr/>
              <a:t>23</a:t>
            </a:fld>
            <a:endParaRPr lang="en-AU"/>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p:spPr>
        <p:txBody>
          <a:bodyPr/>
          <a:lstStyle/>
          <a:p>
            <a:r>
              <a:rPr lang="en-US" dirty="0"/>
              <a:t>We can use the access matrix representation to depict the key elements of an</a:t>
            </a:r>
          </a:p>
          <a:p>
            <a:r>
              <a:rPr lang="en-US" dirty="0"/>
              <a:t>RBAC system in simple terms, as shown in Figure 4.7. The upper matrix relates</a:t>
            </a:r>
          </a:p>
          <a:p>
            <a:r>
              <a:rPr lang="en-US" dirty="0"/>
              <a:t>individual users to roles. Typically there are many more users than roles. Each matrix</a:t>
            </a:r>
          </a:p>
          <a:p>
            <a:r>
              <a:rPr lang="en-US" dirty="0"/>
              <a:t>entry is either blank or marked, the latter indicating that this user is assigned to this</a:t>
            </a:r>
          </a:p>
          <a:p>
            <a:r>
              <a:rPr lang="en-US" dirty="0"/>
              <a:t>role. Note that a single user may be assigned multiple roles (more than one mark in a</a:t>
            </a:r>
          </a:p>
          <a:p>
            <a:r>
              <a:rPr lang="en-US" dirty="0"/>
              <a:t>row) and that multiple users may be assigned to a single role (more than one mark in</a:t>
            </a:r>
          </a:p>
          <a:p>
            <a:r>
              <a:rPr lang="en-US" dirty="0"/>
              <a:t>a column). The lower matrix has the same structure as the DAC access control matrix,</a:t>
            </a:r>
          </a:p>
          <a:p>
            <a:r>
              <a:rPr lang="en-US" dirty="0"/>
              <a:t>with roles as subjects. Typically, there are few roles and many objects, or resources.</a:t>
            </a:r>
          </a:p>
          <a:p>
            <a:r>
              <a:rPr lang="en-US" dirty="0"/>
              <a:t>In this matrix the entries are the specific access rights enjoyed by the roles. Note that a</a:t>
            </a:r>
          </a:p>
          <a:p>
            <a:r>
              <a:rPr lang="en-US" dirty="0"/>
              <a:t>role can be treated as an object, allowing the definition of role hierarchies.</a:t>
            </a:r>
          </a:p>
          <a:p>
            <a:endParaRPr lang="en-US" dirty="0"/>
          </a:p>
          <a:p>
            <a:r>
              <a:rPr lang="en-US" dirty="0"/>
              <a:t>RBAC lends itself to an effective implementation of the principle of least</a:t>
            </a:r>
          </a:p>
          <a:p>
            <a:r>
              <a:rPr lang="en-US" dirty="0"/>
              <a:t>privilege, referred to in Chapter</a:t>
            </a:r>
            <a:r>
              <a:rPr lang="en-US" baseline="0" dirty="0"/>
              <a:t> </a:t>
            </a:r>
            <a:r>
              <a:rPr lang="en-US" dirty="0"/>
              <a:t>1. Each role should contain the minimum set of</a:t>
            </a:r>
          </a:p>
          <a:p>
            <a:r>
              <a:rPr lang="en-US" dirty="0"/>
              <a:t>access rights needed for that role. A user is assigned to a role that enables him or her</a:t>
            </a:r>
          </a:p>
          <a:p>
            <a:r>
              <a:rPr lang="en-US" dirty="0"/>
              <a:t>to perform only what is required for that role. Multiple users assigned to the same</a:t>
            </a:r>
          </a:p>
          <a:p>
            <a:r>
              <a:rPr lang="en-US" dirty="0"/>
              <a:t>role, enjoy the same minimal set of access rights.</a:t>
            </a:r>
            <a:endParaRPr lang="en-US" dirty="0">
              <a:latin typeface="Times New Roman" pitchFamily="-110" charset="0"/>
            </a:endParaRPr>
          </a:p>
        </p:txBody>
      </p:sp>
    </p:spTree>
    <p:extLst>
      <p:ext uri="{BB962C8B-B14F-4D97-AF65-F5344CB8AC3E}">
        <p14:creationId xmlns:p14="http://schemas.microsoft.com/office/powerpoint/2010/main" val="17054222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p>
            <a:fld id="{3F649F41-39D2-F340-A303-8C3F4C4DEFAF}" type="slidenum">
              <a:rPr lang="en-AU"/>
              <a:pPr/>
              <a:t>24</a:t>
            </a:fld>
            <a:endParaRPr lang="en-AU"/>
          </a:p>
        </p:txBody>
      </p:sp>
      <p:sp>
        <p:nvSpPr>
          <p:cNvPr id="61443" name="Rectangle 2"/>
          <p:cNvSpPr>
            <a:spLocks noGrp="1" noRot="1" noChangeAspect="1" noChangeArrowheads="1" noTextEdit="1"/>
          </p:cNvSpPr>
          <p:nvPr>
            <p:ph type="sldImg"/>
          </p:nvPr>
        </p:nvSpPr>
        <p:spPr>
          <a:ln/>
        </p:spPr>
      </p:sp>
      <p:sp>
        <p:nvSpPr>
          <p:cNvPr id="61444" name="Rectangle 3"/>
          <p:cNvSpPr>
            <a:spLocks noGrp="1" noChangeArrowheads="1"/>
          </p:cNvSpPr>
          <p:nvPr>
            <p:ph type="body" idx="1"/>
          </p:nvPr>
        </p:nvSpPr>
        <p:spPr>
          <a:noFill/>
          <a:ln/>
        </p:spPr>
        <p:txBody>
          <a:bodyPr/>
          <a:lstStyle/>
          <a:p>
            <a:r>
              <a:rPr lang="en-US" b="0" dirty="0"/>
              <a:t>A variety of functions and services can be included under the general RBAC</a:t>
            </a:r>
          </a:p>
          <a:p>
            <a:r>
              <a:rPr lang="en-US" b="0" dirty="0"/>
              <a:t>approach. To clarify the various aspects of RBAC, it is useful to define a set of</a:t>
            </a:r>
          </a:p>
          <a:p>
            <a:r>
              <a:rPr lang="en-US" b="0" dirty="0"/>
              <a:t>abstract models of RBAC functionality.</a:t>
            </a:r>
          </a:p>
          <a:p>
            <a:endParaRPr lang="en-US" b="0" dirty="0"/>
          </a:p>
          <a:p>
            <a:r>
              <a:rPr lang="en-US" b="0" dirty="0"/>
              <a:t>[SAND96] defines a family of reference models that has served as the basis</a:t>
            </a:r>
          </a:p>
          <a:p>
            <a:r>
              <a:rPr lang="en-US" b="0" dirty="0"/>
              <a:t>for ongoing standardization efforts. This family consists of four models that are</a:t>
            </a:r>
          </a:p>
          <a:p>
            <a:r>
              <a:rPr lang="en-US" b="0" dirty="0"/>
              <a:t>related to each other as shown in Figure 4.8a. and Table 4.4. RBAC</a:t>
            </a:r>
            <a:r>
              <a:rPr lang="en-US" b="0" baseline="-25000" dirty="0"/>
              <a:t>0</a:t>
            </a:r>
            <a:r>
              <a:rPr lang="en-US" b="0" dirty="0"/>
              <a:t> contains the</a:t>
            </a:r>
          </a:p>
          <a:p>
            <a:r>
              <a:rPr lang="en-US" b="0" dirty="0"/>
              <a:t>minimum functionality for an RBAC system. RBAC</a:t>
            </a:r>
            <a:r>
              <a:rPr lang="en-US" b="0" baseline="-25000" dirty="0"/>
              <a:t>1</a:t>
            </a:r>
            <a:r>
              <a:rPr lang="en-US" b="0" dirty="0"/>
              <a:t> includes the RBAC</a:t>
            </a:r>
            <a:r>
              <a:rPr lang="en-US" b="0" baseline="-25000" dirty="0"/>
              <a:t>0</a:t>
            </a:r>
            <a:r>
              <a:rPr lang="en-US" b="0" dirty="0"/>
              <a:t> functionality</a:t>
            </a:r>
          </a:p>
          <a:p>
            <a:r>
              <a:rPr lang="en-US" b="0" dirty="0"/>
              <a:t>and adds role hierarchies, which enable one role to inherit permissions</a:t>
            </a:r>
          </a:p>
          <a:p>
            <a:r>
              <a:rPr lang="en-US" b="0" dirty="0"/>
              <a:t>from another role. RBAC</a:t>
            </a:r>
            <a:r>
              <a:rPr lang="en-US" b="0" baseline="-25000" dirty="0"/>
              <a:t>2</a:t>
            </a:r>
            <a:r>
              <a:rPr lang="en-US" b="0" dirty="0"/>
              <a:t> includes RBAC</a:t>
            </a:r>
            <a:r>
              <a:rPr lang="en-US" b="0" baseline="-25000" dirty="0"/>
              <a:t>0</a:t>
            </a:r>
            <a:r>
              <a:rPr lang="en-US" b="0" dirty="0"/>
              <a:t> and adds constraints, which restrict</a:t>
            </a:r>
          </a:p>
          <a:p>
            <a:r>
              <a:rPr lang="en-US" b="0" dirty="0"/>
              <a:t>the ways in which the components of a RBAC system may be configured. RBAC</a:t>
            </a:r>
            <a:r>
              <a:rPr lang="en-US" b="0" baseline="-25000" dirty="0"/>
              <a:t>3</a:t>
            </a:r>
          </a:p>
          <a:p>
            <a:r>
              <a:rPr lang="en-US" b="0" dirty="0"/>
              <a:t>contains the functionality of RBAC</a:t>
            </a:r>
            <a:r>
              <a:rPr lang="en-US" b="0" baseline="-25000" dirty="0"/>
              <a:t>0</a:t>
            </a:r>
            <a:r>
              <a:rPr lang="en-US" b="0" dirty="0"/>
              <a:t>, RBAC</a:t>
            </a:r>
            <a:r>
              <a:rPr lang="en-US" b="0" baseline="-25000" dirty="0"/>
              <a:t>1</a:t>
            </a:r>
            <a:r>
              <a:rPr lang="en-US" b="0" dirty="0"/>
              <a:t>, and RBAC</a:t>
            </a:r>
            <a:r>
              <a:rPr lang="en-US" b="0" baseline="-25000" dirty="0"/>
              <a:t>2</a:t>
            </a:r>
            <a:r>
              <a:rPr lang="en-US" b="0" dirty="0"/>
              <a:t>.</a:t>
            </a:r>
          </a:p>
          <a:p>
            <a:endParaRPr lang="en-US" b="0" dirty="0"/>
          </a:p>
          <a:p>
            <a:r>
              <a:rPr lang="en-US" b="0" dirty="0"/>
              <a:t>RBAC</a:t>
            </a:r>
            <a:r>
              <a:rPr lang="en-US" b="0" baseline="-25000" dirty="0"/>
              <a:t>0</a:t>
            </a:r>
            <a:r>
              <a:rPr lang="en-US" b="0" dirty="0"/>
              <a:t> Figure 4.8b, without the role hierarchy and constraints,</a:t>
            </a:r>
          </a:p>
          <a:p>
            <a:r>
              <a:rPr lang="en-US" b="0" dirty="0"/>
              <a:t>contains the four types of entities in an RBAC</a:t>
            </a:r>
            <a:r>
              <a:rPr lang="en-US" b="0" baseline="-25000" dirty="0"/>
              <a:t>0</a:t>
            </a:r>
            <a:r>
              <a:rPr lang="en-US" b="0" dirty="0"/>
              <a:t> system:</a:t>
            </a:r>
          </a:p>
          <a:p>
            <a:endParaRPr lang="en-US" b="0" dirty="0"/>
          </a:p>
          <a:p>
            <a:r>
              <a:rPr lang="en-US" b="0" dirty="0"/>
              <a:t>• </a:t>
            </a:r>
            <a:r>
              <a:rPr lang="en-US" b="1" dirty="0"/>
              <a:t>User</a:t>
            </a:r>
            <a:r>
              <a:rPr lang="en-US" b="0" dirty="0"/>
              <a:t>: An individual that has access to this computer system. Each individual</a:t>
            </a:r>
          </a:p>
          <a:p>
            <a:r>
              <a:rPr lang="en-US" b="0" dirty="0"/>
              <a:t>has an associated user ID.</a:t>
            </a:r>
          </a:p>
          <a:p>
            <a:endParaRPr lang="en-US" b="0" dirty="0"/>
          </a:p>
          <a:p>
            <a:pPr marL="171450" indent="-171450">
              <a:buFont typeface="Arial" charset="0"/>
              <a:buChar char="•"/>
            </a:pPr>
            <a:r>
              <a:rPr lang="en-US" b="1" dirty="0"/>
              <a:t>Role:</a:t>
            </a:r>
            <a:r>
              <a:rPr lang="en-US" b="0" dirty="0"/>
              <a:t> A named job function within the organization that controls this computer</a:t>
            </a:r>
          </a:p>
          <a:p>
            <a:r>
              <a:rPr lang="en-US" b="0" dirty="0"/>
              <a:t>system. Typically, associated with each role is a description of the authority and</a:t>
            </a:r>
          </a:p>
          <a:p>
            <a:r>
              <a:rPr lang="en-US" b="0" dirty="0"/>
              <a:t>responsibility conferred on this role, and on any user who assumes this role.</a:t>
            </a:r>
          </a:p>
          <a:p>
            <a:endParaRPr lang="en-US" b="0" dirty="0"/>
          </a:p>
          <a:p>
            <a:r>
              <a:rPr lang="en-US" b="0" dirty="0"/>
              <a:t>• </a:t>
            </a:r>
            <a:r>
              <a:rPr lang="en-US" b="1" dirty="0"/>
              <a:t>Permission:</a:t>
            </a:r>
            <a:r>
              <a:rPr lang="en-US" b="0" dirty="0"/>
              <a:t> An approval of a particular mode of access to one or more objects.</a:t>
            </a:r>
          </a:p>
          <a:p>
            <a:r>
              <a:rPr lang="en-US" b="0" dirty="0"/>
              <a:t>Equivalent terms are </a:t>
            </a:r>
            <a:r>
              <a:rPr lang="en-US" b="0" i="1" dirty="0"/>
              <a:t>access right, privilege, and authorization.</a:t>
            </a:r>
          </a:p>
          <a:p>
            <a:endParaRPr lang="en-US" b="0" dirty="0"/>
          </a:p>
          <a:p>
            <a:r>
              <a:rPr lang="en-US" b="1" dirty="0"/>
              <a:t>• Session</a:t>
            </a:r>
            <a:r>
              <a:rPr lang="en-US" b="0" dirty="0"/>
              <a:t>: A mapping between a user and an activated subset of the set of roles</a:t>
            </a:r>
          </a:p>
          <a:p>
            <a:r>
              <a:rPr lang="en-US" b="0" dirty="0"/>
              <a:t>to which the user is assigned.</a:t>
            </a:r>
          </a:p>
          <a:p>
            <a:endParaRPr lang="en-US" b="0" dirty="0">
              <a:latin typeface="Times New Roman" pitchFamily="-110" charset="0"/>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arrowed lines in Figure 4.8b indicate relationships, or mappings, with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single arrowhead indicating one and a double arrowhead indicating many. Thus,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there is a many-to-many relationship between users and roles: One user may have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multiple roles, and multiple users may be assigned to a single role. Similarly, there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 a many-to-many relationship between roles and permissions. A session is used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define a temporary one-to-many relationship between a user and one or more of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roles to which the user has been assigned. The user establishes a session with only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roles needed for a particular task; this is an example of the concept of least privilege.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many-to-many relationships between users and roles and between roles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permissions provide a flexibility and granularity of assignment not found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conventional DAC schemes. Without this flexibility and granularity, there is a greater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risk that a user may be granted more access to resources than is needed because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the limited control over the types of access that can be allowed. The NIST RBAC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document gives the following examples: Users may need to list directories and modify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existing files without creating new files, or they may need to append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records to a file without modifying existing records.</a:t>
            </a:r>
            <a:endParaRPr lang="en-US" b="0" dirty="0">
              <a:latin typeface="Times New Roman" pitchFamily="-110" charset="0"/>
            </a:endParaRPr>
          </a:p>
        </p:txBody>
      </p:sp>
    </p:spTree>
    <p:extLst>
      <p:ext uri="{BB962C8B-B14F-4D97-AF65-F5344CB8AC3E}">
        <p14:creationId xmlns:p14="http://schemas.microsoft.com/office/powerpoint/2010/main" val="122240850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a:bodyPr>
          <a:lstStyle/>
          <a:p>
            <a:pPr>
              <a:defRPr/>
            </a:pPr>
            <a:r>
              <a:rPr lang="en-US" dirty="0"/>
              <a:t>Scope RBAC Models.</a:t>
            </a:r>
          </a:p>
          <a:p>
            <a:pPr>
              <a:defRPr/>
            </a:pPr>
            <a:endParaRPr lang="en-US" dirty="0"/>
          </a:p>
        </p:txBody>
      </p:sp>
      <p:sp>
        <p:nvSpPr>
          <p:cNvPr id="63492" name="Slide Number Placeholder 3"/>
          <p:cNvSpPr>
            <a:spLocks noGrp="1"/>
          </p:cNvSpPr>
          <p:nvPr>
            <p:ph type="sldNum" sz="quarter" idx="5"/>
          </p:nvPr>
        </p:nvSpPr>
        <p:spPr>
          <a:noFill/>
        </p:spPr>
        <p:txBody>
          <a:bodyPr/>
          <a:lstStyle/>
          <a:p>
            <a:fld id="{D5FF1689-4EDF-9541-A007-630EFCCEFA31}" type="slidenum">
              <a:rPr lang="en-AU" smtClean="0"/>
              <a:pPr/>
              <a:t>25</a:t>
            </a:fld>
            <a:endParaRPr lang="en-AU"/>
          </a:p>
        </p:txBody>
      </p:sp>
    </p:spTree>
    <p:extLst>
      <p:ext uri="{BB962C8B-B14F-4D97-AF65-F5344CB8AC3E}">
        <p14:creationId xmlns:p14="http://schemas.microsoft.com/office/powerpoint/2010/main" val="33594834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92500" lnSpcReduction="10000"/>
          </a:bodyPr>
          <a:lstStyle/>
          <a:p>
            <a:pPr>
              <a:defRPr/>
            </a:pPr>
            <a:r>
              <a:rPr lang="en-US" dirty="0"/>
              <a:t>Role hierarchies provide a means of reflecting</a:t>
            </a:r>
          </a:p>
          <a:p>
            <a:pPr>
              <a:defRPr/>
            </a:pPr>
            <a:r>
              <a:rPr lang="en-US" dirty="0"/>
              <a:t>the hierarchical structure of roles in an organization. Typically, job functions with</a:t>
            </a:r>
          </a:p>
          <a:p>
            <a:pPr>
              <a:defRPr/>
            </a:pPr>
            <a:r>
              <a:rPr lang="en-US" dirty="0"/>
              <a:t>greater responsibility have greater authority to access resources. A subordinate job</a:t>
            </a:r>
          </a:p>
          <a:p>
            <a:pPr>
              <a:defRPr/>
            </a:pPr>
            <a:r>
              <a:rPr lang="en-US" dirty="0"/>
              <a:t>function may have a subset of the access rights of the superior job function. Role</a:t>
            </a:r>
          </a:p>
          <a:p>
            <a:pPr>
              <a:defRPr/>
            </a:pPr>
            <a:r>
              <a:rPr lang="en-US" dirty="0"/>
              <a:t>hierarchies make use of the concept of inheritance to enable one role to implicitly</a:t>
            </a:r>
          </a:p>
          <a:p>
            <a:pPr>
              <a:defRPr/>
            </a:pPr>
            <a:r>
              <a:rPr lang="en-US" dirty="0"/>
              <a:t>include access rights associated with a subordinate role.</a:t>
            </a:r>
          </a:p>
          <a:p>
            <a:pPr>
              <a:defRPr/>
            </a:pPr>
            <a:endParaRPr lang="en-US" dirty="0"/>
          </a:p>
          <a:p>
            <a:pPr>
              <a:defRPr/>
            </a:pPr>
            <a:r>
              <a:rPr lang="en-US" dirty="0"/>
              <a:t>Figure 4.9 is an example of a diagram of a role hierarchy. By convention, subordinate</a:t>
            </a:r>
          </a:p>
          <a:p>
            <a:pPr>
              <a:defRPr/>
            </a:pPr>
            <a:r>
              <a:rPr lang="en-US" dirty="0"/>
              <a:t>roles are lower in the diagram. A line between two roles implies that the</a:t>
            </a:r>
          </a:p>
          <a:p>
            <a:pPr>
              <a:defRPr/>
            </a:pPr>
            <a:r>
              <a:rPr lang="en-US" dirty="0"/>
              <a:t>upper role includes all of the access rights of the lower role, as well as other access</a:t>
            </a:r>
          </a:p>
          <a:p>
            <a:pPr>
              <a:defRPr/>
            </a:pPr>
            <a:r>
              <a:rPr lang="en-US" dirty="0"/>
              <a:t>rights not available to the lower role. One role can inherit access rights from multiple</a:t>
            </a:r>
          </a:p>
          <a:p>
            <a:pPr>
              <a:defRPr/>
            </a:pPr>
            <a:r>
              <a:rPr lang="en-US" dirty="0"/>
              <a:t>subordinate roles. For example, in Figure 4.9, the Project Lead role includes all of</a:t>
            </a:r>
          </a:p>
          <a:p>
            <a:pPr>
              <a:defRPr/>
            </a:pPr>
            <a:r>
              <a:rPr lang="en-US" dirty="0"/>
              <a:t>the access rights of the Production Engineer role and of the Quality Engineer role.</a:t>
            </a:r>
          </a:p>
          <a:p>
            <a:pPr>
              <a:defRPr/>
            </a:pPr>
            <a:r>
              <a:rPr lang="en-US" dirty="0"/>
              <a:t>More than one role can inherit from the same subordinate role. For example, both</a:t>
            </a:r>
          </a:p>
          <a:p>
            <a:pPr>
              <a:defRPr/>
            </a:pPr>
            <a:r>
              <a:rPr lang="en-US" dirty="0"/>
              <a:t>the Production Engineer role and the Quality Engineer role include all of the access</a:t>
            </a:r>
          </a:p>
          <a:p>
            <a:pPr>
              <a:defRPr/>
            </a:pPr>
            <a:r>
              <a:rPr lang="en-US" dirty="0"/>
              <a:t>rights of the Engineer role. Additional access rights are also assigned to the Production</a:t>
            </a:r>
          </a:p>
          <a:p>
            <a:pPr>
              <a:defRPr/>
            </a:pPr>
            <a:r>
              <a:rPr lang="en-US" dirty="0"/>
              <a:t>Engineer Role and a different set of additional access rights are assigned to the</a:t>
            </a:r>
          </a:p>
          <a:p>
            <a:pPr>
              <a:defRPr/>
            </a:pPr>
            <a:r>
              <a:rPr lang="en-US" dirty="0"/>
              <a:t>Quality Engineer role. Thus, these two roles have overlapping access rights, namely</a:t>
            </a:r>
          </a:p>
          <a:p>
            <a:pPr>
              <a:defRPr/>
            </a:pPr>
            <a:r>
              <a:rPr lang="en-US" dirty="0"/>
              <a:t>the access rights they share with the Engineer role.</a:t>
            </a:r>
          </a:p>
          <a:p>
            <a:pPr>
              <a:defRPr/>
            </a:pPr>
            <a:endParaRPr lang="en-US" dirty="0"/>
          </a:p>
          <a:p>
            <a:pPr>
              <a:defRPr/>
            </a:pPr>
            <a:endParaRPr lang="en-US" dirty="0"/>
          </a:p>
        </p:txBody>
      </p:sp>
      <p:sp>
        <p:nvSpPr>
          <p:cNvPr id="65540" name="Slide Number Placeholder 3"/>
          <p:cNvSpPr>
            <a:spLocks noGrp="1"/>
          </p:cNvSpPr>
          <p:nvPr>
            <p:ph type="sldNum" sz="quarter" idx="5"/>
          </p:nvPr>
        </p:nvSpPr>
        <p:spPr>
          <a:noFill/>
        </p:spPr>
        <p:txBody>
          <a:bodyPr/>
          <a:lstStyle/>
          <a:p>
            <a:fld id="{66DF8C41-3BFB-F64C-8B25-9E4CED5AC456}" type="slidenum">
              <a:rPr lang="en-AU" smtClean="0"/>
              <a:pPr/>
              <a:t>26</a:t>
            </a:fld>
            <a:endParaRPr lang="en-AU"/>
          </a:p>
        </p:txBody>
      </p:sp>
    </p:spTree>
    <p:extLst>
      <p:ext uri="{BB962C8B-B14F-4D97-AF65-F5344CB8AC3E}">
        <p14:creationId xmlns:p14="http://schemas.microsoft.com/office/powerpoint/2010/main" val="32416870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40000" lnSpcReduction="20000"/>
          </a:bodyPr>
          <a:lstStyle/>
          <a:p>
            <a:pPr>
              <a:defRPr/>
            </a:pPr>
            <a:r>
              <a:rPr lang="en-US" b="0" dirty="0"/>
              <a:t>Constraints provide a means of adapting RBAC to the</a:t>
            </a:r>
          </a:p>
          <a:p>
            <a:pPr>
              <a:defRPr/>
            </a:pPr>
            <a:r>
              <a:rPr lang="en-US" b="0" dirty="0"/>
              <a:t>specifics of administrative and security policies in an organization. A constraint is</a:t>
            </a:r>
          </a:p>
          <a:p>
            <a:pPr>
              <a:defRPr/>
            </a:pPr>
            <a:r>
              <a:rPr lang="en-US" b="0" dirty="0"/>
              <a:t>a defined relationship among roles or a condition related to roles. [SAND96] lists</a:t>
            </a:r>
          </a:p>
          <a:p>
            <a:pPr>
              <a:defRPr/>
            </a:pPr>
            <a:r>
              <a:rPr lang="en-US" b="0" dirty="0"/>
              <a:t>the following types of constraints: mutually exclusive roles, cardinality, and prerequisite</a:t>
            </a:r>
          </a:p>
          <a:p>
            <a:pPr>
              <a:defRPr/>
            </a:pPr>
            <a:r>
              <a:rPr lang="en-US" b="0" dirty="0"/>
              <a:t>roles.</a:t>
            </a:r>
          </a:p>
          <a:p>
            <a:pPr>
              <a:defRPr/>
            </a:pPr>
            <a:endParaRPr lang="en-US" b="0" dirty="0"/>
          </a:p>
          <a:p>
            <a:pPr>
              <a:defRPr/>
            </a:pPr>
            <a:r>
              <a:rPr lang="en-US" b="1" dirty="0"/>
              <a:t>Mutually exclusive roles </a:t>
            </a:r>
            <a:r>
              <a:rPr lang="en-US" b="0" dirty="0"/>
              <a:t>are roles such that a user can be assigned to only</a:t>
            </a:r>
          </a:p>
          <a:p>
            <a:pPr>
              <a:defRPr/>
            </a:pPr>
            <a:r>
              <a:rPr lang="en-US" b="0" dirty="0"/>
              <a:t>one role in the set. This limitation could be a static one, or it could be dynamic, in</a:t>
            </a:r>
          </a:p>
          <a:p>
            <a:pPr>
              <a:defRPr/>
            </a:pPr>
            <a:r>
              <a:rPr lang="en-US" b="0" dirty="0"/>
              <a:t>the sense that a user could be assigned only one of the roles in the set for a session.</a:t>
            </a:r>
          </a:p>
          <a:p>
            <a:pPr>
              <a:defRPr/>
            </a:pPr>
            <a:r>
              <a:rPr lang="en-US" b="0" dirty="0"/>
              <a:t>The mutually exclusive constraint supports a separation of duties and capabilities</a:t>
            </a:r>
          </a:p>
          <a:p>
            <a:pPr>
              <a:defRPr/>
            </a:pPr>
            <a:r>
              <a:rPr lang="en-US" b="0" dirty="0"/>
              <a:t>within an organization. This separation can be reinforced or enhanced by use of</a:t>
            </a:r>
          </a:p>
          <a:p>
            <a:pPr>
              <a:defRPr/>
            </a:pPr>
            <a:r>
              <a:rPr lang="en-US" b="0" dirty="0"/>
              <a:t>mutually exclusive permission assignments. With this additional constraint, a mutually</a:t>
            </a:r>
          </a:p>
          <a:p>
            <a:pPr>
              <a:defRPr/>
            </a:pPr>
            <a:r>
              <a:rPr lang="en-US" b="0" dirty="0"/>
              <a:t>exclusive set of roles has the following properties:</a:t>
            </a:r>
          </a:p>
          <a:p>
            <a:pPr>
              <a:defRPr/>
            </a:pPr>
            <a:endParaRPr lang="en-US" b="0" dirty="0"/>
          </a:p>
          <a:p>
            <a:pPr>
              <a:defRPr/>
            </a:pPr>
            <a:r>
              <a:rPr lang="en-US" b="0" dirty="0"/>
              <a:t>1. A user can only be assigned to one role in the set (either during a session or</a:t>
            </a:r>
          </a:p>
          <a:p>
            <a:pPr>
              <a:defRPr/>
            </a:pPr>
            <a:r>
              <a:rPr lang="en-US" b="0" dirty="0"/>
              <a:t>statically).</a:t>
            </a:r>
          </a:p>
          <a:p>
            <a:pPr>
              <a:defRPr/>
            </a:pPr>
            <a:endParaRPr lang="en-US" b="0" dirty="0"/>
          </a:p>
          <a:p>
            <a:pPr>
              <a:defRPr/>
            </a:pPr>
            <a:r>
              <a:rPr lang="en-US" b="0" dirty="0"/>
              <a:t>2. Any permission (access right) can be granted to only one role in the set.</a:t>
            </a:r>
          </a:p>
          <a:p>
            <a:pPr>
              <a:defRPr/>
            </a:pPr>
            <a:endParaRPr lang="en-US" b="0" dirty="0"/>
          </a:p>
          <a:p>
            <a:pPr>
              <a:defRPr/>
            </a:pPr>
            <a:r>
              <a:rPr lang="en-US" b="0" dirty="0"/>
              <a:t>Thus the set of mutually exclusive roles have non-overlapping permissions. If two</a:t>
            </a:r>
          </a:p>
          <a:p>
            <a:pPr>
              <a:defRPr/>
            </a:pPr>
            <a:r>
              <a:rPr lang="en-US" b="0" dirty="0"/>
              <a:t>users are assigned to different roles in the set, then the users have non-overlapping</a:t>
            </a:r>
          </a:p>
          <a:p>
            <a:pPr>
              <a:defRPr/>
            </a:pPr>
            <a:r>
              <a:rPr lang="en-US" b="0" dirty="0"/>
              <a:t>permissions while assuming those roles. The purpose of mutually exclusive roles is to</a:t>
            </a:r>
          </a:p>
          <a:p>
            <a:pPr>
              <a:defRPr/>
            </a:pPr>
            <a:r>
              <a:rPr lang="en-US" b="0" dirty="0"/>
              <a:t>increase the difficulty of collusion among individuals of different skills or divergent job</a:t>
            </a:r>
          </a:p>
          <a:p>
            <a:pPr>
              <a:defRPr/>
            </a:pPr>
            <a:r>
              <a:rPr lang="en-US" b="0" dirty="0"/>
              <a:t>functions to thwart security policies.</a:t>
            </a:r>
          </a:p>
          <a:p>
            <a:pPr>
              <a:defRPr/>
            </a:pPr>
            <a:endParaRPr lang="en-US" b="0" dirty="0"/>
          </a:p>
          <a:p>
            <a:pPr>
              <a:defRPr/>
            </a:pPr>
            <a:r>
              <a:rPr lang="en-US" b="1" dirty="0"/>
              <a:t>Cardinality</a:t>
            </a:r>
            <a:r>
              <a:rPr lang="en-US" b="0" dirty="0"/>
              <a:t> refers to setting a maximum number with respect to roles. One</a:t>
            </a:r>
          </a:p>
          <a:p>
            <a:pPr>
              <a:defRPr/>
            </a:pPr>
            <a:r>
              <a:rPr lang="en-US" b="0" dirty="0"/>
              <a:t>such constraint is to set a maximum number of users that can be assigned to a given</a:t>
            </a:r>
          </a:p>
          <a:p>
            <a:pPr>
              <a:defRPr/>
            </a:pPr>
            <a:r>
              <a:rPr lang="en-US" b="0" dirty="0"/>
              <a:t>role. For example, a project leader role or a department head role might be limited</a:t>
            </a:r>
          </a:p>
          <a:p>
            <a:pPr>
              <a:defRPr/>
            </a:pPr>
            <a:r>
              <a:rPr lang="en-US" b="0" dirty="0"/>
              <a:t>to a single user. The system could also impose a constraint on the number of roles</a:t>
            </a:r>
          </a:p>
          <a:p>
            <a:pPr>
              <a:defRPr/>
            </a:pPr>
            <a:r>
              <a:rPr lang="en-US" b="0" dirty="0"/>
              <a:t>that a user is assigned to, or the number of roles a user can activate for a single session.</a:t>
            </a:r>
          </a:p>
          <a:p>
            <a:pPr>
              <a:defRPr/>
            </a:pPr>
            <a:r>
              <a:rPr lang="en-US" b="0" dirty="0"/>
              <a:t>Another form of constraint is to set a maximum number of roles that can be</a:t>
            </a:r>
          </a:p>
          <a:p>
            <a:pPr>
              <a:defRPr/>
            </a:pPr>
            <a:r>
              <a:rPr lang="en-US" b="0" dirty="0"/>
              <a:t>granted a particular permission; this might be a desirable risk mitigation technique</a:t>
            </a:r>
          </a:p>
          <a:p>
            <a:pPr>
              <a:defRPr/>
            </a:pPr>
            <a:r>
              <a:rPr lang="en-US" b="0" dirty="0"/>
              <a:t>for a sensitive or powerful permission.</a:t>
            </a:r>
          </a:p>
          <a:p>
            <a:pPr>
              <a:defRPr/>
            </a:pPr>
            <a:endParaRPr lang="en-US" b="0" dirty="0"/>
          </a:p>
          <a:p>
            <a:pPr>
              <a:defRPr/>
            </a:pPr>
            <a:r>
              <a:rPr lang="en-US" b="0" dirty="0"/>
              <a:t>A system might be able to specify a </a:t>
            </a:r>
            <a:r>
              <a:rPr lang="en-US" b="1" dirty="0"/>
              <a:t>prerequisite role</a:t>
            </a:r>
            <a:r>
              <a:rPr lang="en-US" b="0" dirty="0"/>
              <a:t>, which dictates that a user can</a:t>
            </a:r>
          </a:p>
          <a:p>
            <a:pPr>
              <a:defRPr/>
            </a:pPr>
            <a:r>
              <a:rPr lang="en-US" b="0" dirty="0"/>
              <a:t>only be assigned to a particular role if it is already assigned to some other specified</a:t>
            </a:r>
          </a:p>
          <a:p>
            <a:pPr>
              <a:defRPr/>
            </a:pPr>
            <a:r>
              <a:rPr lang="en-US" b="0" dirty="0"/>
              <a:t>role. A prerequisite can be used to structure the implementation of the least privilege</a:t>
            </a:r>
          </a:p>
          <a:p>
            <a:pPr>
              <a:defRPr/>
            </a:pPr>
            <a:r>
              <a:rPr lang="en-US" b="0" dirty="0"/>
              <a:t>concept. In a hierarchy, it might be required that a user can be assigned to a senior</a:t>
            </a:r>
          </a:p>
          <a:p>
            <a:pPr>
              <a:defRPr/>
            </a:pPr>
            <a:r>
              <a:rPr lang="en-US" b="0" dirty="0"/>
              <a:t>(higher) role only if it is already assigned an immediately junior (lower) role. For</a:t>
            </a:r>
          </a:p>
          <a:p>
            <a:pPr>
              <a:defRPr/>
            </a:pPr>
            <a:r>
              <a:rPr lang="en-US" b="0" dirty="0"/>
              <a:t>example, in Figure 4.9 a user assigned to a Project Lead role must also be assigned</a:t>
            </a:r>
          </a:p>
          <a:p>
            <a:pPr>
              <a:defRPr/>
            </a:pPr>
            <a:r>
              <a:rPr lang="en-US" b="0" dirty="0"/>
              <a:t>to the subordinate Production Engineer and Quality Engineer roles. Then, if the user</a:t>
            </a:r>
          </a:p>
          <a:p>
            <a:pPr>
              <a:defRPr/>
            </a:pPr>
            <a:r>
              <a:rPr lang="en-US" b="0" dirty="0"/>
              <a:t>does not need all of the permissions of the Project Lead role for a given task, the user</a:t>
            </a:r>
          </a:p>
          <a:p>
            <a:pPr>
              <a:defRPr/>
            </a:pPr>
            <a:r>
              <a:rPr lang="en-US" b="0" dirty="0"/>
              <a:t>can invoke a session using only the required subordinate role. Note that the use of</a:t>
            </a:r>
          </a:p>
          <a:p>
            <a:pPr>
              <a:defRPr/>
            </a:pPr>
            <a:r>
              <a:rPr lang="en-US" b="0" dirty="0"/>
              <a:t>prerequisites tied to the concept of hierarchy requires the RBAC</a:t>
            </a:r>
            <a:r>
              <a:rPr lang="en-US" b="0" baseline="-25000" dirty="0"/>
              <a:t>3</a:t>
            </a:r>
            <a:r>
              <a:rPr lang="en-US" b="0" dirty="0"/>
              <a:t> model.</a:t>
            </a:r>
          </a:p>
          <a:p>
            <a:pPr>
              <a:defRPr/>
            </a:pPr>
            <a:endParaRPr lang="en-US" b="0" dirty="0"/>
          </a:p>
          <a:p>
            <a:pPr>
              <a:defRPr/>
            </a:pPr>
            <a:endParaRPr lang="en-US" b="0" dirty="0"/>
          </a:p>
        </p:txBody>
      </p:sp>
      <p:sp>
        <p:nvSpPr>
          <p:cNvPr id="67588" name="Slide Number Placeholder 3"/>
          <p:cNvSpPr>
            <a:spLocks noGrp="1"/>
          </p:cNvSpPr>
          <p:nvPr>
            <p:ph type="sldNum" sz="quarter" idx="5"/>
          </p:nvPr>
        </p:nvSpPr>
        <p:spPr>
          <a:noFill/>
        </p:spPr>
        <p:txBody>
          <a:bodyPr/>
          <a:lstStyle/>
          <a:p>
            <a:fld id="{BD59C725-448F-BC4C-B553-22F2D8231C1B}" type="slidenum">
              <a:rPr lang="en-AU" smtClean="0"/>
              <a:pPr/>
              <a:t>27</a:t>
            </a:fld>
            <a:endParaRPr lang="en-AU"/>
          </a:p>
        </p:txBody>
      </p:sp>
    </p:spTree>
    <p:extLst>
      <p:ext uri="{BB962C8B-B14F-4D97-AF65-F5344CB8AC3E}">
        <p14:creationId xmlns:p14="http://schemas.microsoft.com/office/powerpoint/2010/main" val="54388067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 relatively recent development in access control technology is the attribute-based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control (ABAC) model. An ABAC model can define authorizations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express conditions on properties of both the resource and the subject. For example,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consider a configuration in which each resource has an attribute that identifies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subject that created the resource. Then, a single access rule can specify the ownership</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privilege for all the creators of every resource. The strength of the ABAC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approach is its flexibility and expressive power. [PLAT13] points out that the main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obstacle to its adoption in real systems has been concern about the performance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impact of evaluating predicates on both resource and user properties for each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However, for applications such as cooperating Web services and cloud computing,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this increased performance cost is less noticeable because there is already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relatively high performance cost for each access. Thus, Web services have been pioneering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technologies for implementing ABAC models, especially through the introduction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eXtensible</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Access Control Markup Language (XAMCL) [BEUC13],</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there is considerable interest in applying the ABAC model to cloud services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[IQBA12, YANG12].</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There are three key elements to an ABAC model: attributes, which are defined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for entities in a configuration; a policy model, which defines the ABAC policies;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architecture model, which applies to policies that enforce access control. We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examine these elements in turn.</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28</a:t>
            </a:fld>
            <a:endParaRPr lang="en-AU" dirty="0"/>
          </a:p>
        </p:txBody>
      </p:sp>
    </p:spTree>
    <p:extLst>
      <p:ext uri="{BB962C8B-B14F-4D97-AF65-F5344CB8AC3E}">
        <p14:creationId xmlns:p14="http://schemas.microsoft.com/office/powerpoint/2010/main" val="17427185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55000" lnSpcReduction="20000"/>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Attributes are characteristics that define specific aspects of the subject, object, environment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conditions, and/or requested operations that are predefined and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preassigned</a:t>
            </a:r>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by an authority. Attributes contain information that indicates the class of information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given by the attribute, a name, and a value (e.g., Class=</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HospitalRecordsAccess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Name=</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PatientInformationAccess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Value=</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MFBusinessHoursOnly</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following are the three types of attributes in the ABAC model:</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Subject attributes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 subject is an active entity (e.g., a user, an application,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process, or a device) that causes information to flow among objects or changes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system state. Each subject has associated attributes that define the identity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characteristics of the subject. Such attributes may include the subject’s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identifier, name, organization, job title, and so on. A subject’s role can also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viewed as an attribute.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Object attributes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An object, also referred to as a resource , is a passive (in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context of the given request) information system-related entity (e.g., devices,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files, records, tables, processes, programs, networks, domains) containing 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receiving information. As with subjects, objects have attributes that can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leveraged to make access control decisions. A Microsoft Word document,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example, may have attributes such as title, subject, date, and author. Object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attributes can often be extracted from the metadata of the object. In particular,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variety of Web service metadata attributes may be relevant for access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control purposes, such as ownership, service taxonomy, or even Quality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Service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QoS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attributes.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Environment attributes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These attributes have so far been largely ignored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most access control policies. They describe the operational, technical, and even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situational environment or context in which the information access occurs.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example, attributes, such as current date and time, the current virus/hacker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activities, and the network’s security level (e.g., Internet vs. intranet), are not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associated with a particular subject nor a resource, but may nonetheless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relevant in applying an access control policy.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endParaRPr lang="en-US" dirty="0"/>
          </a:p>
        </p:txBody>
      </p:sp>
      <p:sp>
        <p:nvSpPr>
          <p:cNvPr id="69636" name="Slide Number Placeholder 3"/>
          <p:cNvSpPr>
            <a:spLocks noGrp="1"/>
          </p:cNvSpPr>
          <p:nvPr>
            <p:ph type="sldNum" sz="quarter" idx="5"/>
          </p:nvPr>
        </p:nvSpPr>
        <p:spPr>
          <a:noFill/>
        </p:spPr>
        <p:txBody>
          <a:bodyPr/>
          <a:lstStyle/>
          <a:p>
            <a:fld id="{E2457595-B4C5-7B46-9697-E8EB0D1691AF}" type="slidenum">
              <a:rPr lang="en-AU" smtClean="0"/>
              <a:pPr/>
              <a:t>29</a:t>
            </a:fld>
            <a:endParaRPr lang="en-AU"/>
          </a:p>
        </p:txBody>
      </p:sp>
    </p:spTree>
    <p:extLst>
      <p:ext uri="{BB962C8B-B14F-4D97-AF65-F5344CB8AC3E}">
        <p14:creationId xmlns:p14="http://schemas.microsoft.com/office/powerpoint/2010/main" val="2776442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C8F4857B-3A9C-8643-9AF1-AC1CA37E0998}" type="slidenum">
              <a:rPr lang="en-AU"/>
              <a:pPr/>
              <a:t>3</a:t>
            </a:fld>
            <a:endParaRPr lang="en-AU"/>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2. RFC 4949, </a:t>
            </a:r>
            <a:r>
              <a:rPr lang="en-US" sz="1200" i="1" kern="1200" dirty="0">
                <a:solidFill>
                  <a:schemeClr val="tx1"/>
                </a:solidFill>
                <a:effectLst/>
                <a:latin typeface="Arial" pitchFamily="-110" charset="0"/>
                <a:ea typeface="ＭＳ Ｐゴシック" pitchFamily="-110" charset="-128"/>
                <a:cs typeface="ＭＳ Ｐゴシック" pitchFamily="-110" charset="-128"/>
              </a:rPr>
              <a:t>Internet Security Glossary</a:t>
            </a:r>
            <a:r>
              <a:rPr lang="en-US" sz="1200" kern="1200" dirty="0">
                <a:solidFill>
                  <a:schemeClr val="tx1"/>
                </a:solidFill>
                <a:effectLst/>
                <a:latin typeface="Arial" pitchFamily="-110" charset="0"/>
                <a:ea typeface="ＭＳ Ｐゴシック" pitchFamily="-110" charset="-128"/>
                <a:cs typeface="ＭＳ Ｐゴシック" pitchFamily="-110" charset="-128"/>
              </a:rPr>
              <a:t> , defines access control as a process by</a:t>
            </a:r>
          </a:p>
          <a:p>
            <a:r>
              <a:rPr lang="en-US" sz="1200" kern="1200" dirty="0">
                <a:solidFill>
                  <a:schemeClr val="tx1"/>
                </a:solidFill>
                <a:effectLst/>
                <a:latin typeface="Arial" pitchFamily="-110" charset="0"/>
                <a:ea typeface="ＭＳ Ｐゴシック" pitchFamily="-110" charset="-128"/>
                <a:cs typeface="ＭＳ Ｐゴシック" pitchFamily="-110" charset="-128"/>
              </a:rPr>
              <a:t>which use of system resources is regulated according to a security policy and</a:t>
            </a:r>
          </a:p>
          <a:p>
            <a:r>
              <a:rPr lang="en-US" sz="1200" kern="1200" dirty="0">
                <a:solidFill>
                  <a:schemeClr val="tx1"/>
                </a:solidFill>
                <a:effectLst/>
                <a:latin typeface="Arial" pitchFamily="-110" charset="0"/>
                <a:ea typeface="ＭＳ Ｐゴシック" pitchFamily="-110" charset="-128"/>
                <a:cs typeface="ＭＳ Ｐゴシック" pitchFamily="-110" charset="-128"/>
              </a:rPr>
              <a:t>is permitted only by authorized entities (users, programs, processes, or other</a:t>
            </a:r>
          </a:p>
          <a:p>
            <a:r>
              <a:rPr lang="en-US" sz="1200" kern="1200" dirty="0">
                <a:solidFill>
                  <a:schemeClr val="tx1"/>
                </a:solidFill>
                <a:effectLst/>
                <a:latin typeface="Arial" pitchFamily="-110" charset="0"/>
                <a:ea typeface="ＭＳ Ｐゴシック" pitchFamily="-110" charset="-128"/>
                <a:cs typeface="ＭＳ Ｐゴシック" pitchFamily="-110" charset="-128"/>
              </a:rPr>
              <a:t>systems) according to that policy.</a:t>
            </a:r>
          </a:p>
          <a:p>
            <a:pPr eaLnBrk="1" hangingPunct="1"/>
            <a:endParaRPr lang="en-US" dirty="0">
              <a:latin typeface="Times New Roman" pitchFamily="-110" charset="0"/>
            </a:endParaRPr>
          </a:p>
        </p:txBody>
      </p:sp>
    </p:spTree>
    <p:extLst>
      <p:ext uri="{BB962C8B-B14F-4D97-AF65-F5344CB8AC3E}">
        <p14:creationId xmlns:p14="http://schemas.microsoft.com/office/powerpoint/2010/main" val="85069404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p:cNvSpPr>
          <p:nvPr>
            <p:ph type="sldImg"/>
          </p:nvPr>
        </p:nvSpPr>
        <p:spPr>
          <a:ln/>
        </p:spPr>
      </p:sp>
      <p:sp>
        <p:nvSpPr>
          <p:cNvPr id="73731" name="Notes Placeholder 2"/>
          <p:cNvSpPr>
            <a:spLocks noGrp="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ABAC is a logical access control model that is distinguishable because it controls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to objects by evaluating rules against the attributes of entities (subject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object), operations, and the environment relevant to a request. ABAC relies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upon the evaluation of attributes of the subject, attributes of the object, and a formal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relationship or access control rule defining the allowable operations for subject-object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attribute combinations in a given environment. All ABAC solutions contain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these basic core capabilities to evaluate attributes and enforce rules or relationships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between those attributes. ABAC systems are capable of enforcing DAC, RBAC,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MAC concepts. ABAC enables fine-grained access control, which allows for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higher number of discrete inputs into an access control decision, providing a bigger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set of possible combinations of those variables to reflect a larger and more definitive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set of possible rules, policies, or restrictions on access. Thus, ABAC allows 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unlimited number of attributes to be combined to satisfy any access control rule.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Moreover, ABAC systems can be implemented to satisfy a wide array of requirements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from basic access control lists through advanced expressive policy models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that fully leverage the flexibility of ABAC.</a:t>
            </a:r>
            <a:endParaRPr lang="en-US" dirty="0"/>
          </a:p>
        </p:txBody>
      </p:sp>
      <p:sp>
        <p:nvSpPr>
          <p:cNvPr id="73732" name="Slide Number Placeholder 3"/>
          <p:cNvSpPr>
            <a:spLocks noGrp="1"/>
          </p:cNvSpPr>
          <p:nvPr>
            <p:ph type="sldNum" sz="quarter" idx="5"/>
          </p:nvPr>
        </p:nvSpPr>
        <p:spPr>
          <a:noFill/>
        </p:spPr>
        <p:txBody>
          <a:bodyPr/>
          <a:lstStyle/>
          <a:p>
            <a:fld id="{1A82A384-2227-FF4A-9370-E422509A5617}" type="slidenum">
              <a:rPr lang="en-AU" smtClean="0"/>
              <a:pPr/>
              <a:t>30</a:t>
            </a:fld>
            <a:endParaRPr lang="en-AU"/>
          </a:p>
        </p:txBody>
      </p:sp>
    </p:spTree>
    <p:extLst>
      <p:ext uri="{BB962C8B-B14F-4D97-AF65-F5344CB8AC3E}">
        <p14:creationId xmlns:p14="http://schemas.microsoft.com/office/powerpoint/2010/main" val="15662725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p:spPr>
        <p:txBody>
          <a:bodyPr/>
          <a:lstStyle/>
          <a:p>
            <a:fld id="{8FC5FCAD-03E1-D04F-A2ED-E38526B1A779}" type="slidenum">
              <a:rPr lang="en-AU"/>
              <a:pPr/>
              <a:t>31</a:t>
            </a:fld>
            <a:endParaRPr lang="en-AU"/>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Figure 4.10 illustrates in a logical architecture the essential components of an ABAC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system. An access by a subject to an object proceeds according to the following steps: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1.  A subject requests access to an object. This request is routed to an access control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mechanism.</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2.  The access control mechanism is governed by a set of rules (2a) that are defined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by a preconfigured access control policy. Based on these rules, the access control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mechanism assesses the attributes of the subject (2b), object (2c), and current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environmental conditions (2d) to determine authorization.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3. The access control mechanism grants the subject access to the object if access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 authorized and denies access if it is not authorized.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It is clear from the logical architecture that there are four independent sources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information used for the access control decision. The system designer can decide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which attributes are important for access control with respect to subjects, objects,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environmental conditions. The system designer or other authority can then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define access control policies, in the form of rules, for any desired combination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attributes of subject, object, and environmental conditions. It should be evident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this approach is very powerful and flexible. However, the cost, both in terms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complexity of the design and implementation and in terms of the performance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impact, is likely to exceed that of other access control approaches. This is a tradeoff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that the system authority must make.</a:t>
            </a:r>
            <a:endParaRPr lang="en-US" dirty="0">
              <a:latin typeface="Times New Roman" pitchFamily="-110" charset="0"/>
            </a:endParaRPr>
          </a:p>
        </p:txBody>
      </p:sp>
    </p:spTree>
    <p:extLst>
      <p:ext uri="{BB962C8B-B14F-4D97-AF65-F5344CB8AC3E}">
        <p14:creationId xmlns:p14="http://schemas.microsoft.com/office/powerpoint/2010/main" val="23948502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77500" lnSpcReduction="20000"/>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 Figure 4.11, taken from NIST SP 800-162 [</a:t>
            </a:r>
            <a:r>
              <a:rPr lang="en-US" sz="1200" i="1" kern="1200" dirty="0">
                <a:solidFill>
                  <a:schemeClr val="tx1"/>
                </a:solidFill>
                <a:effectLst/>
                <a:latin typeface="Arial" pitchFamily="-110" charset="0"/>
                <a:ea typeface="ＭＳ Ｐゴシック" pitchFamily="-110" charset="-128"/>
                <a:cs typeface="ＭＳ Ｐゴシック" pitchFamily="-110" charset="-128"/>
              </a:rPr>
              <a:t>Guide to Attribute Based Access Control</a:t>
            </a:r>
          </a:p>
          <a:p>
            <a:r>
              <a:rPr lang="en-US" sz="1200" i="1" kern="1200" dirty="0">
                <a:solidFill>
                  <a:schemeClr val="tx1"/>
                </a:solidFill>
                <a:effectLst/>
                <a:latin typeface="Arial" pitchFamily="-110" charset="0"/>
                <a:ea typeface="ＭＳ Ｐゴシック" pitchFamily="-110" charset="-128"/>
                <a:cs typeface="ＭＳ Ｐゴシック" pitchFamily="-110" charset="-128"/>
              </a:rPr>
              <a:t>(ABAC) Definition and Considerations,</a:t>
            </a:r>
            <a:r>
              <a:rPr lang="en-US" sz="1200" kern="1200" dirty="0">
                <a:solidFill>
                  <a:schemeClr val="tx1"/>
                </a:solidFill>
                <a:effectLst/>
                <a:latin typeface="Arial" pitchFamily="-110" charset="0"/>
                <a:ea typeface="ＭＳ Ｐゴシック" pitchFamily="-110" charset="-128"/>
                <a:cs typeface="ＭＳ Ｐゴシック" pitchFamily="-110" charset="-128"/>
              </a:rPr>
              <a:t>  January 2014],</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provides a useful way of grasping the scope of an ABAC model compared to a DAC model using access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control lists (ACLs). This figure not only illustrates the relative complexity of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two models, but also clarifies the trust requirements of the two models. A comparison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representative trust relationships (indicated by arrowed lines) for ACL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 and ABAC use shows that there are many more complex trust relationships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required for ABAC to work properly. Ignoring the commonalities in both parts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Figure 4.11, one can observe that with ACLs the root of trust is with the object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owner, who ultimately enforces the object access rules by provisioning access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object through addition of a user to an ACL. In ABAC, the root of trust 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derived from many sources of which the object owner has no control, such as Subject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Attribute Authorities, Policy Developers, and Credential Issuers. Accordingly,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SP 800‑162 recommended that an enterprise governance body be formed to manage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all identity, credential, and access management capability deployment and operation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that each subordinate organization maintain a similar body to ensure consistency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 managing the deployment and paradigm shift associated with enterprise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ABAC implementation. Additionally, it is recommended that an enterprise develop</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trust model that can be used to illustrate the trust relationships and help determine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ownership and liability of information and services, needs for additional policy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governance, and requirements for technical solutions to validate or enforce trust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relationships. The trust model can be used to help influence organizations to share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their information with clear expectations of how that information will be used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protected and to be able to trust the information and attribute and authorization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assertions coming from other organizations.</a:t>
            </a:r>
            <a:endParaRPr lang="en-US" dirty="0"/>
          </a:p>
        </p:txBody>
      </p:sp>
      <p:sp>
        <p:nvSpPr>
          <p:cNvPr id="75780" name="Slide Number Placeholder 3"/>
          <p:cNvSpPr>
            <a:spLocks noGrp="1"/>
          </p:cNvSpPr>
          <p:nvPr>
            <p:ph type="sldNum" sz="quarter" idx="5"/>
          </p:nvPr>
        </p:nvSpPr>
        <p:spPr>
          <a:noFill/>
        </p:spPr>
        <p:txBody>
          <a:bodyPr/>
          <a:lstStyle/>
          <a:p>
            <a:fld id="{E1862231-E40A-4A44-B4F4-E7E2E658105E}" type="slidenum">
              <a:rPr lang="en-AU" smtClean="0"/>
              <a:pPr/>
              <a:t>32</a:t>
            </a:fld>
            <a:endParaRPr lang="en-AU"/>
          </a:p>
        </p:txBody>
      </p:sp>
    </p:spTree>
    <p:extLst>
      <p:ext uri="{BB962C8B-B14F-4D97-AF65-F5344CB8AC3E}">
        <p14:creationId xmlns:p14="http://schemas.microsoft.com/office/powerpoint/2010/main" val="294089117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policy</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is a set of rules and relationships that govern allowable behavior within 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organization, based on the privileges of subjects and how resources or objects are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 protected under which environment conditions. In turn,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privileges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represent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authorized behavior of a subject; they are defined by an authority and embodied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policy. Other terms that are commonly used instead of privileges are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rights, </a:t>
            </a:r>
            <a:r>
              <a:rPr lang="en-US" sz="1200" b="1" i="0" u="none" strike="noStrike" kern="1200" baseline="0" dirty="0" err="1">
                <a:solidFill>
                  <a:schemeClr val="tx1"/>
                </a:solidFill>
                <a:latin typeface="Arial" pitchFamily="-110" charset="0"/>
                <a:ea typeface="ＭＳ Ｐゴシック" pitchFamily="-110" charset="-128"/>
                <a:cs typeface="ＭＳ Ｐゴシック" pitchFamily="-110" charset="-128"/>
              </a:rPr>
              <a:t>authorizations</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,and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entitlements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 Policy is typically written from the perspective of the object that needs protecting and the privileges available to subjects.</a:t>
            </a:r>
            <a:endParaRPr lang="en-US" dirty="0"/>
          </a:p>
        </p:txBody>
      </p:sp>
      <p:sp>
        <p:nvSpPr>
          <p:cNvPr id="79876" name="Slide Number Placeholder 3"/>
          <p:cNvSpPr>
            <a:spLocks noGrp="1"/>
          </p:cNvSpPr>
          <p:nvPr>
            <p:ph type="sldNum" sz="quarter" idx="5"/>
          </p:nvPr>
        </p:nvSpPr>
        <p:spPr>
          <a:noFill/>
        </p:spPr>
        <p:txBody>
          <a:bodyPr/>
          <a:lstStyle/>
          <a:p>
            <a:fld id="{CCFCB3F3-8F4E-6F42-9591-2C6C2BE2C269}" type="slidenum">
              <a:rPr lang="en-AU" smtClean="0"/>
              <a:pPr/>
              <a:t>33</a:t>
            </a:fld>
            <a:endParaRPr lang="en-AU"/>
          </a:p>
        </p:txBody>
      </p:sp>
    </p:spTree>
    <p:extLst>
      <p:ext uri="{BB962C8B-B14F-4D97-AF65-F5344CB8AC3E}">
        <p14:creationId xmlns:p14="http://schemas.microsoft.com/office/powerpoint/2010/main" val="19697999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Image Placeholder 1"/>
          <p:cNvSpPr>
            <a:spLocks noGrp="1" noRot="1" noChangeAspect="1"/>
          </p:cNvSpPr>
          <p:nvPr>
            <p:ph type="sldImg"/>
          </p:nvPr>
        </p:nvSpPr>
        <p:spPr>
          <a:ln/>
        </p:spPr>
      </p:sp>
      <p:sp>
        <p:nvSpPr>
          <p:cNvPr id="81923" name="Notes Placeholder 2"/>
          <p:cNvSpPr>
            <a:spLocks noGrp="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We now examine some concepts that are relevant to an access control approach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centered on attributes. This section provides an overview of the concept of identity,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credential, and access management (ICAM), and then Section 4.8 discusses the use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a trust framework for exchanging attributes.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ICAM is a comprehensive approach to managing and implementing digital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identities (and associated attributes), credentials, and access control. ICAM has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been developed by the U.S. government, but is applicable not only to government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agencies, but also may be deployed by enterprises looking for a unified approach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control. ICAM is designed to</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Create trusted digital identity representations of individuals and what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ICAM documents refer to as nonperson entities (NPEs). The latter include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processes, applications, and automated devices seeking access to a resource.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Bind those identities to credentials that may serve as a proxy for the individual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 NPE in access transactions. A credential is an object or data structure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authoritatively binds an identity (and optionally, additional attributes) to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token possessed and controlled by a subscriber.</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Use the credentials to provide authorized access to an agency’s resources.</a:t>
            </a:r>
            <a:endParaRPr lang="en-US" dirty="0"/>
          </a:p>
        </p:txBody>
      </p:sp>
      <p:sp>
        <p:nvSpPr>
          <p:cNvPr id="81924" name="Slide Number Placeholder 3"/>
          <p:cNvSpPr>
            <a:spLocks noGrp="1"/>
          </p:cNvSpPr>
          <p:nvPr>
            <p:ph type="sldNum" sz="quarter" idx="5"/>
          </p:nvPr>
        </p:nvSpPr>
        <p:spPr>
          <a:noFill/>
        </p:spPr>
        <p:txBody>
          <a:bodyPr/>
          <a:lstStyle/>
          <a:p>
            <a:fld id="{5EBA4C6E-AD92-3A45-9D14-421BE0CF5023}" type="slidenum">
              <a:rPr lang="en-AU" smtClean="0"/>
              <a:pPr/>
              <a:t>34</a:t>
            </a:fld>
            <a:endParaRPr lang="en-AU"/>
          </a:p>
        </p:txBody>
      </p:sp>
    </p:spTree>
    <p:extLst>
      <p:ext uri="{BB962C8B-B14F-4D97-AF65-F5344CB8AC3E}">
        <p14:creationId xmlns:p14="http://schemas.microsoft.com/office/powerpoint/2010/main" val="20950659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noFill/>
        </p:spPr>
        <p:txBody>
          <a:bodyPr/>
          <a:lstStyle/>
          <a:p>
            <a:fld id="{B8883D3F-5DCC-1A4E-AE8F-7D07C4A7EDE7}" type="slidenum">
              <a:rPr lang="en-AU"/>
              <a:pPr/>
              <a:t>35</a:t>
            </a:fld>
            <a:endParaRPr lang="en-AU"/>
          </a:p>
        </p:txBody>
      </p:sp>
      <p:sp>
        <p:nvSpPr>
          <p:cNvPr id="83971" name="Rectangle 1026"/>
          <p:cNvSpPr>
            <a:spLocks noGrp="1" noRot="1" noChangeAspect="1" noChangeArrowheads="1" noTextEdit="1"/>
          </p:cNvSpPr>
          <p:nvPr>
            <p:ph type="sldImg"/>
          </p:nvPr>
        </p:nvSpPr>
        <p:spPr>
          <a:ln/>
        </p:spPr>
      </p:sp>
      <p:sp>
        <p:nvSpPr>
          <p:cNvPr id="83972" name="Rectangle 1027"/>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Figure 4.12 provides an overview of the logical components of an ICAM architecture.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We examine each of the main components in the following subsections.</a:t>
            </a:r>
            <a:endParaRPr lang="en-US" dirty="0">
              <a:latin typeface="Times New Roman" pitchFamily="-110" charset="0"/>
            </a:endParaRPr>
          </a:p>
        </p:txBody>
      </p:sp>
    </p:spTree>
    <p:extLst>
      <p:ext uri="{BB962C8B-B14F-4D97-AF65-F5344CB8AC3E}">
        <p14:creationId xmlns:p14="http://schemas.microsoft.com/office/powerpoint/2010/main" val="248758290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Slide Image Placeholder 1"/>
          <p:cNvSpPr>
            <a:spLocks noGrp="1" noRot="1" noChangeAspect="1"/>
          </p:cNvSpPr>
          <p:nvPr>
            <p:ph type="sldImg"/>
          </p:nvPr>
        </p:nvSpPr>
        <p:spPr>
          <a:ln/>
        </p:spPr>
      </p:sp>
      <p:sp>
        <p:nvSpPr>
          <p:cNvPr id="86019" name="Notes Placeholder 2"/>
          <p:cNvSpPr>
            <a:spLocks noGrp="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Identity management is concerned with assigning attributes to a digital identity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connecting that digital identity to an individual or NPE. The goal is to establish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trustworthy digital identity that is independent of a specific application or context.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traditional, and still most common approach, to access control for applications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programs is to create a digital representation of an identity for the specific use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the application or program. As a result, maintenance and protection of the identity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itself is treated as secondary to the mission associated with the application. Further,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there is considerable overlap in effort in establishing these application-specific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identities.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Unlike accounts used to logon to networks, systems, or applications, enterprise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identity records are not tied to job title, job duties, location, or whether access 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needed to a specific system. Those items may become attributes tied to an enterprise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identity record, and may also become part of what uniquely identifies an individual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 a specific application. Access control decisions will be based on the context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relevant attributes of a user—not solely their identity. The concept of an enterprise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identity is that individuals will have a single digital representation of themselves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can be leveraged across departments and agencies for multiple purposes, including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control.</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Figure 4.12 depicts the key functions involved in identity management. Establishment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a digital identity typically begins with collecting identity data as part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 on-boarding process. A digital identity is often comprised of a set of attributes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that when aggregated uniquely identify a user within a system or an enterprise.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order to establish trust in the individual represented by a digital identity, an agency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may also conduct a background investigation. Attributes about an individual may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stored in various authoritative sources within an agency and linked to form an enterprise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view of the digital identity. This digital identity may then be provisioned into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applications in order to support physical and logical access (part of Access Management)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de-provisioned when access is no longer required.</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final element of identity management is lifecycle management, which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includes the following:</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Mechanisms, policies, and procedures for protecting personal identity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information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Controlling access to identity data</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Techniques for sharing authoritative identity data with applications that need it</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Revocation of an enterprise identity</a:t>
            </a:r>
            <a:endParaRPr lang="en-US" dirty="0"/>
          </a:p>
        </p:txBody>
      </p:sp>
      <p:sp>
        <p:nvSpPr>
          <p:cNvPr id="86020" name="Slide Number Placeholder 3"/>
          <p:cNvSpPr>
            <a:spLocks noGrp="1"/>
          </p:cNvSpPr>
          <p:nvPr>
            <p:ph type="sldNum" sz="quarter" idx="5"/>
          </p:nvPr>
        </p:nvSpPr>
        <p:spPr>
          <a:noFill/>
        </p:spPr>
        <p:txBody>
          <a:bodyPr/>
          <a:lstStyle/>
          <a:p>
            <a:fld id="{087E4E06-2000-4D4A-A33B-1F431D9BBB6E}" type="slidenum">
              <a:rPr lang="en-AU" smtClean="0"/>
              <a:pPr/>
              <a:t>36</a:t>
            </a:fld>
            <a:endParaRPr lang="en-AU"/>
          </a:p>
        </p:txBody>
      </p:sp>
    </p:spTree>
    <p:extLst>
      <p:ext uri="{BB962C8B-B14F-4D97-AF65-F5344CB8AC3E}">
        <p14:creationId xmlns:p14="http://schemas.microsoft.com/office/powerpoint/2010/main" val="350577421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lide Image Placeholder 1"/>
          <p:cNvSpPr>
            <a:spLocks noGrp="1" noRot="1" noChangeAspect="1"/>
          </p:cNvSpPr>
          <p:nvPr>
            <p:ph type="sldImg"/>
          </p:nvPr>
        </p:nvSpPr>
        <p:spPr>
          <a:ln/>
        </p:spPr>
      </p:sp>
      <p:sp>
        <p:nvSpPr>
          <p:cNvPr id="88067" name="Notes Placeholder 2"/>
          <p:cNvSpPr>
            <a:spLocks noGrp="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As mentioned, a credential is an object or data structure that authoritatively binds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 identity (and optionally, additional attributes) to a token possessed and controlled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by a subscriber. Examples of credentials are smart cards, private/public cryptographic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keys, and digital certificates. Credential management is the management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of the life cycle of the credential. Credential management encompasses the following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five logical components: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1.  An authorized individual sponsors an individual or entity for a credential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establish the need for the credential. For example, a department supervisor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sponsors a department employee.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2.  The sponsored individual enrolls for the credential, a process which typically consists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identity proofing and the capture of biographic and biometric data. This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step may also involve incorporating authoritative attribute data, maintained by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identity management component.</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3.  A credential is produced. Depending on the credential type, production may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involve encryption, the use of a digital signature, the production of a smartcard,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 other functions.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4.  The credential is issued to the individual or NPE.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5.  Finally, a credential must be maintained over its life cycle, which might include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revocation, reissuance/replacement, reenrollment, expiration, personal identification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number (PIN) reset, suspension, or reinstatement.</a:t>
            </a:r>
            <a:endParaRPr lang="en-US" dirty="0"/>
          </a:p>
        </p:txBody>
      </p:sp>
      <p:sp>
        <p:nvSpPr>
          <p:cNvPr id="88068" name="Slide Number Placeholder 3"/>
          <p:cNvSpPr>
            <a:spLocks noGrp="1"/>
          </p:cNvSpPr>
          <p:nvPr>
            <p:ph type="sldNum" sz="quarter" idx="5"/>
          </p:nvPr>
        </p:nvSpPr>
        <p:spPr>
          <a:noFill/>
        </p:spPr>
        <p:txBody>
          <a:bodyPr/>
          <a:lstStyle/>
          <a:p>
            <a:fld id="{62C00318-8589-FC4F-90C0-56CFAB8DC9B9}" type="slidenum">
              <a:rPr lang="en-AU" smtClean="0"/>
              <a:pPr/>
              <a:t>37</a:t>
            </a:fld>
            <a:endParaRPr lang="en-AU"/>
          </a:p>
        </p:txBody>
      </p:sp>
    </p:spTree>
    <p:extLst>
      <p:ext uri="{BB962C8B-B14F-4D97-AF65-F5344CB8AC3E}">
        <p14:creationId xmlns:p14="http://schemas.microsoft.com/office/powerpoint/2010/main" val="173137200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lide Image Placeholder 1"/>
          <p:cNvSpPr>
            <a:spLocks noGrp="1" noRot="1" noChangeAspect="1"/>
          </p:cNvSpPr>
          <p:nvPr>
            <p:ph type="sldImg"/>
          </p:nvPr>
        </p:nvSpPr>
        <p:spPr>
          <a:ln/>
        </p:spPr>
      </p:sp>
      <p:sp>
        <p:nvSpPr>
          <p:cNvPr id="88067" name="Notes Placeholder 2"/>
          <p:cNvSpPr>
            <a:spLocks noGrp="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access management component deals with the management and control of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ways entities are granted access to resources. It covers both logical and physical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and may be internal to a system or an external element. The purpose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management is to ensure that the proper identity verification is made when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 individual attempts to access security sensitive buildings, computer systems,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 data. The access control function makes use of credentials presented by those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requesting access and the digital identity of the requestor. Three support elements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are needed for an enterprise-wide access control facility: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Resource management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Privilege management</a:t>
            </a:r>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Policy management</a:t>
            </a:r>
            <a:endParaRPr lang="en-US" dirty="0"/>
          </a:p>
        </p:txBody>
      </p:sp>
      <p:sp>
        <p:nvSpPr>
          <p:cNvPr id="88068" name="Slide Number Placeholder 3"/>
          <p:cNvSpPr>
            <a:spLocks noGrp="1"/>
          </p:cNvSpPr>
          <p:nvPr>
            <p:ph type="sldNum" sz="quarter" idx="5"/>
          </p:nvPr>
        </p:nvSpPr>
        <p:spPr>
          <a:noFill/>
        </p:spPr>
        <p:txBody>
          <a:bodyPr/>
          <a:lstStyle/>
          <a:p>
            <a:fld id="{62C00318-8589-FC4F-90C0-56CFAB8DC9B9}" type="slidenum">
              <a:rPr lang="en-AU" smtClean="0"/>
              <a:pPr/>
              <a:t>38</a:t>
            </a:fld>
            <a:endParaRPr lang="en-AU"/>
          </a:p>
        </p:txBody>
      </p:sp>
    </p:spTree>
    <p:extLst>
      <p:ext uri="{BB962C8B-B14F-4D97-AF65-F5344CB8AC3E}">
        <p14:creationId xmlns:p14="http://schemas.microsoft.com/office/powerpoint/2010/main" val="3642837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lide Image Placeholder 1"/>
          <p:cNvSpPr>
            <a:spLocks noGrp="1" noRot="1" noChangeAspect="1"/>
          </p:cNvSpPr>
          <p:nvPr>
            <p:ph type="sldImg"/>
          </p:nvPr>
        </p:nvSpPr>
        <p:spPr>
          <a:ln/>
        </p:spPr>
      </p:sp>
      <p:sp>
        <p:nvSpPr>
          <p:cNvPr id="88067" name="Notes Placeholder 2"/>
          <p:cNvSpPr>
            <a:spLocks noGrp="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Three support elements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are needed for an enterprise-wide access control facility: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Resource management: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This element is concerned with defining rules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resource that requires access control. The rules would include credential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requirements and what user attributes, resource attributes, and environmental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conditions are required for access of a given resource for a given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function.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Privilege management:</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This element is concerned with establishing and maintaining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entitlement or privilege attributes that comprise an individual’s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profile. These attributes represent features of an individual that can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used as the basis for determining access decisions to both physical and logical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resources. Privileges are considered attributes that can be linked to a digital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identity.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Policy management:</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This element governs what is allowable and unallowable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 an access transaction. That is, given the identity and attributes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requestor, the attributes of the resource or object, and environmental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conditions, a policy specifies what actions this user can perform on this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object.</a:t>
            </a:r>
            <a:endParaRPr lang="en-US" dirty="0"/>
          </a:p>
        </p:txBody>
      </p:sp>
      <p:sp>
        <p:nvSpPr>
          <p:cNvPr id="88068" name="Slide Number Placeholder 3"/>
          <p:cNvSpPr>
            <a:spLocks noGrp="1"/>
          </p:cNvSpPr>
          <p:nvPr>
            <p:ph type="sldNum" sz="quarter" idx="5"/>
          </p:nvPr>
        </p:nvSpPr>
        <p:spPr>
          <a:noFill/>
        </p:spPr>
        <p:txBody>
          <a:bodyPr/>
          <a:lstStyle/>
          <a:p>
            <a:fld id="{62C00318-8589-FC4F-90C0-56CFAB8DC9B9}" type="slidenum">
              <a:rPr lang="en-AU" smtClean="0"/>
              <a:pPr/>
              <a:t>39</a:t>
            </a:fld>
            <a:endParaRPr lang="en-AU"/>
          </a:p>
        </p:txBody>
      </p:sp>
    </p:spTree>
    <p:extLst>
      <p:ext uri="{BB962C8B-B14F-4D97-AF65-F5344CB8AC3E}">
        <p14:creationId xmlns:p14="http://schemas.microsoft.com/office/powerpoint/2010/main" val="19063004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 Table 4.1, from NIST SP 800-171 (</a:t>
            </a:r>
            <a:r>
              <a:rPr lang="en-US" sz="1200" i="1" kern="1200" dirty="0">
                <a:solidFill>
                  <a:schemeClr val="tx1"/>
                </a:solidFill>
                <a:effectLst/>
                <a:latin typeface="Arial" pitchFamily="-110" charset="0"/>
                <a:ea typeface="ＭＳ Ｐゴシック" pitchFamily="-110" charset="-128"/>
                <a:cs typeface="ＭＳ Ｐゴシック" pitchFamily="-110" charset="-128"/>
              </a:rPr>
              <a:t>Protecting Controlled Unclassified Information</a:t>
            </a:r>
          </a:p>
          <a:p>
            <a:r>
              <a:rPr lang="en-US" sz="1200" i="1" kern="1200" dirty="0">
                <a:solidFill>
                  <a:schemeClr val="tx1"/>
                </a:solidFill>
                <a:effectLst/>
                <a:latin typeface="Arial" pitchFamily="-110" charset="0"/>
                <a:ea typeface="ＭＳ Ｐゴシック" pitchFamily="-110" charset="-128"/>
                <a:cs typeface="ＭＳ Ｐゴシック" pitchFamily="-110" charset="-128"/>
              </a:rPr>
              <a:t>in Nonfederal Information Systems and Organizations </a:t>
            </a:r>
            <a:r>
              <a:rPr lang="en-US" sz="1200" kern="1200" dirty="0">
                <a:solidFill>
                  <a:schemeClr val="tx1"/>
                </a:solidFill>
                <a:effectLst/>
                <a:latin typeface="Arial" pitchFamily="-110" charset="0"/>
                <a:ea typeface="ＭＳ Ｐゴシック" pitchFamily="-110" charset="-128"/>
                <a:cs typeface="ＭＳ Ｐゴシック" pitchFamily="-110" charset="-128"/>
              </a:rPr>
              <a:t>, August 2016), provides</a:t>
            </a:r>
          </a:p>
          <a:p>
            <a:r>
              <a:rPr lang="en-US" sz="1200" kern="1200" dirty="0">
                <a:solidFill>
                  <a:schemeClr val="tx1"/>
                </a:solidFill>
                <a:effectLst/>
                <a:latin typeface="Arial" pitchFamily="-110" charset="0"/>
                <a:ea typeface="ＭＳ Ｐゴシック" pitchFamily="-110" charset="-128"/>
                <a:cs typeface="ＭＳ Ｐゴシック" pitchFamily="-110" charset="-128"/>
              </a:rPr>
              <a:t>a useful list of security requirements for access control services.</a:t>
            </a:r>
          </a:p>
          <a:p>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a:t>
            </a:fld>
            <a:endParaRPr lang="en-AU" dirty="0"/>
          </a:p>
        </p:txBody>
      </p:sp>
    </p:spTree>
    <p:extLst>
      <p:ext uri="{BB962C8B-B14F-4D97-AF65-F5344CB8AC3E}">
        <p14:creationId xmlns:p14="http://schemas.microsoft.com/office/powerpoint/2010/main" val="80167497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Identity federation addresses two questions: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1.  How do you trust identities of individuals from external organizations who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need access to your systems?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2.  How do you vouch for identities of individuals in your organization when they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need to collaborate with external organizations?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Identity federation is a term used to describe the technology, standards, policies,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processes that allow an organization to trust digital identities, identity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attributes, and credentials created and issued by another organization. We discuss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identity federation in the following section.</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40</a:t>
            </a:fld>
            <a:endParaRPr lang="en-AU" dirty="0"/>
          </a:p>
        </p:txBody>
      </p:sp>
    </p:spTree>
    <p:extLst>
      <p:ext uri="{BB962C8B-B14F-4D97-AF65-F5344CB8AC3E}">
        <p14:creationId xmlns:p14="http://schemas.microsoft.com/office/powerpoint/2010/main" val="31255617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Online or network transactions involving parties from different organizations, 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between an organization and an individual user such as an online customer, generally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require the sharing of identity information. This information may include a host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associated attributes in addition to a simple name or numerical identifier. Both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party disclosing the information and the party receiving the information need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have a level of trust about security and privacy issues related to that information.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Figure 4.13a shows the traditional technique for the exchange of identity information.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This involves users developing arrangements with an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identity service provider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to procure digital identity and credentials, and arrangements with parties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provide end-user services and applications and that are willing to rely on the identity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credential information generated by the identity service provider.</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arrangement of Figure 4.13a must meet a number of requirements. The</a:t>
            </a:r>
          </a:p>
          <a:p>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relying party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requires that the user has been authenticated to some degree of assurance,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that the attributes imputed to the user by the identity service provider are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accurate, and that the identity service provider is authoritative for those attributes.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identity service provider requires assurance that it has accurate information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about the user and that, if it shares information, the relying party will use it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accordance with contractual terms and conditions and the law. The user requires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assurance that the identity service provider and relying party can be entrusted with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sensitive information and that they will abide by the user’s preferences and respect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user’s privacy. Most importantly, all the parties want to know if the practices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described by the other parties are actually those implemented by the parties,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how reliable those parties are.</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41</a:t>
            </a:fld>
            <a:endParaRPr lang="en-AU" dirty="0"/>
          </a:p>
        </p:txBody>
      </p:sp>
    </p:spTree>
    <p:extLst>
      <p:ext uri="{BB962C8B-B14F-4D97-AF65-F5344CB8AC3E}">
        <p14:creationId xmlns:p14="http://schemas.microsoft.com/office/powerpoint/2010/main" val="163249556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Without some universal standard and framework, the arrangement of Figure 4.13a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must be replicated in multiple contexts. A far preferable approach is to develop an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open, standardized approach to trustworthy identity and attribute exchange. In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remainder of this section, we examine such an approach that is gaining increasing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acceptance.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Unfortunately, this topic is burdened with numerous acronyms, so it is best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begin with a definition of the most important of these: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This is an open standard that allows users to be authenticated by certain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cooperating sites (known as Relying Parties) using a third party service,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eliminating the need for Webmasters to provide their own ad hoc systems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allowing users to consolidate their digital identities. Users may create accounts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with their preferred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identity providers, and then use those accounts as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basis for signing on to any website which accepts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authentication.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OIDF: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Foundation is an international nonprofit organization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individuals and companies committed to enabling, promoting, and protecting</a:t>
            </a:r>
          </a:p>
          <a:p>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technologies. OIDF assists the community by providing needed infrastructure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help in promoting and supporting expanded adoption of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OpenID</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ICF:  The Information Card Foundation is a nonprofit community of companies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individuals working together to evolve the Information Card ecosystem.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Information Cards are personal digital identities that people can use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online, and the key component of identity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metasystems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Visually, each Information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Card has a card-shaped picture and a card name associated with it that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enable people to organize their digital identities and to easily select one they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want to use for any given interaction.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OITF:  The Open Identity Trust Framework is a standardized, open specification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a trust framework for identity and attribute exchange, developed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jointly by OIDF and ICF.</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OIX:  The Open Identity Exchange Corporation is an independent, neutral,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international provider of certification trust frameworks conforming to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Open Identity Trust Frameworks model.</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AXN:  An Attribute Exchange Network (AXN) is an online Internet-scale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gateway for identity service providers and relying parties to efficiently access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user asserted, permissioned, and verified online identity attributes in high volumes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 affordable costs.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System managers need to be able to trust that the attributes associated with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subject or an object are authoritative and are exchanged securely. One approach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providing that trust within an organization is the ICAM model, specifically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ICAM components (Figure 4.12). Combined with an identity federation functionality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that is shared with other organizations, attributes can be exchanged in a trustworthy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fashion, supporting secure access control.</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In digital identity systems,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a trust framework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functions as a certification program.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It enables a party who accepts a digital identity credential (called the relying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party) to trust the identity, security, and privacy policies of the party who issues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credential (called the identity service provider) and vice versa. More formally,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OIX defines a trust framework as a set of verifiable commitments from each of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various parties in a transaction to their counter parties. These commitments include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(1) controls (including regulatory and contractual obligations) to help ensure commitments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are delivered and (2) remedies for failure to meet such commitments.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trust framework is developed by a community whose members have similar goals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perspectives. It defines the rights and responsibilities of that community’s participants;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specifies the policies and standards specific to the community; and defines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community-specific processes and procedures that provide assurance. Different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trust frameworks can exist, and sets of participants can tailor trust frameworks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meet their particular needs.</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42</a:t>
            </a:fld>
            <a:endParaRPr lang="en-AU" dirty="0"/>
          </a:p>
        </p:txBody>
      </p:sp>
    </p:spTree>
    <p:extLst>
      <p:ext uri="{BB962C8B-B14F-4D97-AF65-F5344CB8AC3E}">
        <p14:creationId xmlns:p14="http://schemas.microsoft.com/office/powerpoint/2010/main" val="316897807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32500" lnSpcReduction="20000"/>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Figure 4.13b shows the elements involved in the OITF. Within any given organization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 agency, the following roles are part of the overall framework:</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Relying parties (RPs)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Also called service providers, these are entities delivering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services to specific users. RPs must have confidence in the identities and/or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attributes of their intended users, and must rely upon the various credentials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presented to evince those attributes and identities.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Subjects: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These are users of an RP’s services, including customers, employees,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trading partners, and subscribers.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Attribute providers (APs):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APs are entities acknowledged by the community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interest as being able to verify given attributes as presented by subjects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which are equipped through the AXN to create conformant attribute credentials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according to the rules and agreements of the AXN. Some APs will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 sources of authority for certain information; more commonly APs will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brokers of derived attributes.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Identity providers (IDPs):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These are entities able to authenticate user credentials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to vouch for the names (or pseudonyms or handles) of subjects,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which are equipped through the AXN or some other compatible Identity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Access Management (IDAM) system to create digital identities that may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used to index user attributes.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There are also the following important support elements as part on an AXN: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Assessors: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Assessors evaluate identity service providers and RPs and certify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that they are capable of following the OITF provider’s blueprint.</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Auditors: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These entities may be called on to check that parties’ practices have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been in line with what was agreed for the OITF.</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Dispute resolvers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These entities provide arbitration and dispute resolution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under OIX guidelines.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Trust framework providers: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trust framework provider is an organization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that translates the requirements of policymakers into an own blueprint for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trust framework that it then proceeds to build, doing so in a way that is consistent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with the minimum requirements set out in the OITF specification. In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almost all cases, there will be a reasonably obvious candidate organization to</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take on this role, for each industry sector or large organization that decides it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 appropriate to interoperate with an AXN.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solid arrowed lines in Figure 4.13b indicate agreements with the trust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framework provider for implementing technical, operations, and legal requirements.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dashed arrowed lines indicate other agreements potentially affected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by these requirements. In general terms, the model illustrated in Figure 4.13b</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would operate in the following way. Responsible persons within participating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organizations determine the technical, operational, and legal requirements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exchanges of identity information that fall under their authority. They then select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OITF providers to implement these requirements. These OITF providers translate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requirements into a blueprint for a trust framework that may include additional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conditions of the OITF provider. The OITF provider vets identity service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providers and RPs and contracts with them to follow its trust framework requirements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when conducting exchanges of identity information. The contracts carry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provisions relating to dispute resolvers and auditors for contract interpretation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enforcement.</a:t>
            </a:r>
            <a:endParaRPr lang="en-US" dirty="0"/>
          </a:p>
        </p:txBody>
      </p:sp>
      <p:sp>
        <p:nvSpPr>
          <p:cNvPr id="90116" name="Slide Number Placeholder 3"/>
          <p:cNvSpPr>
            <a:spLocks noGrp="1"/>
          </p:cNvSpPr>
          <p:nvPr>
            <p:ph type="sldNum" sz="quarter" idx="5"/>
          </p:nvPr>
        </p:nvSpPr>
        <p:spPr>
          <a:noFill/>
        </p:spPr>
        <p:txBody>
          <a:bodyPr/>
          <a:lstStyle/>
          <a:p>
            <a:fld id="{DFE1E4A8-184D-C245-94D8-2F2DA4D6C59D}" type="slidenum">
              <a:rPr lang="en-AU" smtClean="0"/>
              <a:pPr/>
              <a:t>43</a:t>
            </a:fld>
            <a:endParaRPr lang="en-AU"/>
          </a:p>
        </p:txBody>
      </p:sp>
    </p:spTree>
    <p:extLst>
      <p:ext uri="{BB962C8B-B14F-4D97-AF65-F5344CB8AC3E}">
        <p14:creationId xmlns:p14="http://schemas.microsoft.com/office/powerpoint/2010/main" val="13843926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Dresdner Bank has implemented an RBAC system that serves as a useful practical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example [SCHA01]. The bank uses a variety of computer applications. Many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these were initially developed for a mainframe environment;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some of these older applications are now supported on a client-server network while others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remain on mainframes. There are also newer applications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on servers. Prior to 1990, a simple DAC system was used on each server and mainframe. Administrators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maintained a local access control file on each host and defined the access rights for each employee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on each application on each host. This system was cumbersome, time-consuming,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error-prone. To improve the system, the bank introduced an RBAC scheme,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which is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systemwide</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and in which the determination of access rights is compartmentalized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into three different administrative units for greater security.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Roles within the organization are defined by a combination of official position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job function. Table 4.5a provides examples. This differs somewhat from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concept of role in the NIST standard, in which a role is defined by a job function.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some extent, the difference is a matter of terminology. In any case, the bank’s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role structuring leads to a natural means of developing an inheritance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hierarchy based on official position.</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44</a:t>
            </a:fld>
            <a:endParaRPr lang="en-AU" dirty="0"/>
          </a:p>
        </p:txBody>
      </p:sp>
    </p:spTree>
    <p:extLst>
      <p:ext uri="{BB962C8B-B14F-4D97-AF65-F5344CB8AC3E}">
        <p14:creationId xmlns:p14="http://schemas.microsoft.com/office/powerpoint/2010/main" val="66835273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Within the bank, there is a strict partial ordering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official positions within each organization, reflecting a hierarchy of responsibility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power. For example, the positions Head of Division, Group Manager,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Clerk are in descending order. When the official position is combined with job function,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there is a resulting ordering of access rights, as indicated in Table 4.4b. Thus,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financial analyst/Group Manager role (role B) has more access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rights than the financial analyst/Clerk role (role A). The table indicates that role B has as many 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more access rights than role A in three applications and has access rights to a fourth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application. On the other hand, there is no hierarchical relationship between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Office  banking/Group Manager and financial analyst/Clerk because they work in different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functional areas. We can therefore define a role hierarchy in which one role is superior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another if its position is superior and their functions are identical. The role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hierarchy makes it possible to economize on access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rights definitions, as suggested in Table 4.5c.</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45</a:t>
            </a:fld>
            <a:endParaRPr lang="en-AU" dirty="0"/>
          </a:p>
        </p:txBody>
      </p:sp>
    </p:spTree>
    <p:extLst>
      <p:ext uri="{BB962C8B-B14F-4D97-AF65-F5344CB8AC3E}">
        <p14:creationId xmlns:p14="http://schemas.microsoft.com/office/powerpoint/2010/main" val="69289770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 the original scheme, the direct assignment of access rights to the individual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user occurred at the application level and was associated with the individual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application. In the new scheme, an application administration determines the set of access rights associated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with each individual application. However, a given user performing a given task</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may not be permitted all of the access rights associated with the application. When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user invokes an application, the application grants access on the basis of a centrally provided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security profile. A separate authorization administration associated access rights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with roles and creates the security profile for a use on the basis of the user’s role.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user is statically assigned a role. In principle (in this example), each user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may be statically assigned up to four roles and select a given role for use in invoking</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particular application. This corresponds to the NIST concept of session. In practice,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most users are statically assigned a single role based on the user’s position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job function.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All of these ingredients are depicted in Figure 4.14. The Human Resource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Department assigns a unique User ID to each employee who will be using the system.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Based on the user’s position and job function, the department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also assigns one or more roles to the user. The user/role information is provided to the Authorization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Administration, which creates a security profile for each user that associates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User ID and role with a set of access rights. When a user invokes an application,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application consults the security profile for that user to determine what subset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application’s access rights are in force for this user in this role.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 role may be used to access several applications. Thus, the set of access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rights associated with a role may include access rights that are not associated with one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the applications the user invokes. This is illustrated in Table 4.4b. Role A has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numerous access rights, but only a subset of those rights are applicable to each of the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three applications that role A may invoke.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Some figures about this system are of interest. Within the bank, there are 65</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official positions, ranging from a Clerk in a branch, through the Branch Manager,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a Member of the Board. These positions are combined with 368 different job</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functions provided by the human resources database. Potentially, there are 23,920</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different roles, but the number of roles in current use is about 1,300. This is in line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with the experience other RBAC implementations. On average, 42,000 security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profiles are distributed to applications each day by the Authorization Administration</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module.</a:t>
            </a:r>
            <a:endParaRPr lang="en-US" dirty="0"/>
          </a:p>
        </p:txBody>
      </p:sp>
      <p:sp>
        <p:nvSpPr>
          <p:cNvPr id="4" name="Slide Number Placeholder 3"/>
          <p:cNvSpPr>
            <a:spLocks noGrp="1"/>
          </p:cNvSpPr>
          <p:nvPr>
            <p:ph type="sldNum" sz="quarter" idx="10"/>
          </p:nvPr>
        </p:nvSpPr>
        <p:spPr/>
        <p:txBody>
          <a:bodyPr/>
          <a:lstStyle/>
          <a:p>
            <a:pPr>
              <a:defRPr/>
            </a:pPr>
            <a:fld id="{BC221936-9DC6-B542-A2DE-31D02E6D4A6C}" type="slidenum">
              <a:rPr lang="en-AU" smtClean="0"/>
              <a:pPr>
                <a:defRPr/>
              </a:pPr>
              <a:t>46</a:t>
            </a:fld>
            <a:endParaRPr lang="en-AU" dirty="0"/>
          </a:p>
        </p:txBody>
      </p:sp>
    </p:spTree>
    <p:extLst>
      <p:ext uri="{BB962C8B-B14F-4D97-AF65-F5344CB8AC3E}">
        <p14:creationId xmlns:p14="http://schemas.microsoft.com/office/powerpoint/2010/main" val="70941511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AF8046-0263-F74C-BDB1-E6E78A850B0B}" type="slidenum">
              <a:rPr lang="en-AU">
                <a:solidFill>
                  <a:srgbClr val="000000"/>
                </a:solidFill>
              </a:rPr>
              <a:pPr/>
              <a:t>47</a:t>
            </a:fld>
            <a:endParaRPr lang="en-AU" dirty="0">
              <a:solidFill>
                <a:srgbClr val="000000"/>
              </a:solidFill>
            </a:endParaRPr>
          </a:p>
        </p:txBody>
      </p:sp>
      <p:sp>
        <p:nvSpPr>
          <p:cNvPr id="206852" name="Rectangle 4"/>
          <p:cNvSpPr>
            <a:spLocks noGrp="1" noRot="1" noChangeAspect="1" noChangeArrowheads="1" noTextEdit="1"/>
          </p:cNvSpPr>
          <p:nvPr>
            <p:ph type="sldImg"/>
          </p:nvPr>
        </p:nvSpPr>
        <p:spPr>
          <a:ln/>
        </p:spPr>
      </p:sp>
      <p:sp>
        <p:nvSpPr>
          <p:cNvPr id="206853" name="Rectangle 5"/>
          <p:cNvSpPr>
            <a:spLocks noGrp="1" noChangeArrowheads="1"/>
          </p:cNvSpPr>
          <p:nvPr>
            <p:ph type="body" idx="1"/>
          </p:nvPr>
        </p:nvSpPr>
        <p:spPr/>
        <p:txBody>
          <a:bodyPr/>
          <a:lstStyle/>
          <a:p>
            <a:r>
              <a:rPr lang="en-US">
                <a:latin typeface="Times New Roman" pitchFamily="-107" charset="0"/>
              </a:rPr>
              <a:t>Chapter 4 </a:t>
            </a:r>
            <a:r>
              <a:rPr lang="en-US" dirty="0">
                <a:latin typeface="Times New Roman" pitchFamily="-107" charset="0"/>
              </a:rPr>
              <a:t>summary.</a:t>
            </a:r>
          </a:p>
        </p:txBody>
      </p:sp>
    </p:spTree>
    <p:extLst>
      <p:ext uri="{BB962C8B-B14F-4D97-AF65-F5344CB8AC3E}">
        <p14:creationId xmlns:p14="http://schemas.microsoft.com/office/powerpoint/2010/main" val="1948507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C8F4857B-3A9C-8643-9AF1-AC1CA37E0998}" type="slidenum">
              <a:rPr lang="en-AU"/>
              <a:pPr/>
              <a:t>5</a:t>
            </a:fld>
            <a:endParaRPr lang="en-AU"/>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 In a broad sense, all of computer security is concerned with access control. Indeed,</a:t>
            </a:r>
          </a:p>
          <a:p>
            <a:r>
              <a:rPr lang="en-US" sz="1200" kern="1200" dirty="0">
                <a:solidFill>
                  <a:schemeClr val="tx1"/>
                </a:solidFill>
                <a:effectLst/>
                <a:latin typeface="Arial" pitchFamily="-110" charset="0"/>
                <a:ea typeface="ＭＳ Ｐゴシック" pitchFamily="-110" charset="-128"/>
                <a:cs typeface="ＭＳ Ｐゴシック" pitchFamily="-110" charset="-128"/>
              </a:rPr>
              <a:t>RFC 4949 defines computer security as follows: measures that implement and assure</a:t>
            </a:r>
          </a:p>
          <a:p>
            <a:r>
              <a:rPr lang="en-US" sz="1200" kern="1200" dirty="0">
                <a:solidFill>
                  <a:schemeClr val="tx1"/>
                </a:solidFill>
                <a:effectLst/>
                <a:latin typeface="Arial" pitchFamily="-110" charset="0"/>
                <a:ea typeface="ＭＳ Ｐゴシック" pitchFamily="-110" charset="-128"/>
                <a:cs typeface="ＭＳ Ｐゴシック" pitchFamily="-110" charset="-128"/>
              </a:rPr>
              <a:t>security services in a computer system, particularly those that assure access control</a:t>
            </a:r>
          </a:p>
          <a:p>
            <a:r>
              <a:rPr lang="en-US" sz="1200" kern="1200" dirty="0">
                <a:solidFill>
                  <a:schemeClr val="tx1"/>
                </a:solidFill>
                <a:effectLst/>
                <a:latin typeface="Arial" pitchFamily="-110" charset="0"/>
                <a:ea typeface="ＭＳ Ｐゴシック" pitchFamily="-110" charset="-128"/>
                <a:cs typeface="ＭＳ Ｐゴシック" pitchFamily="-110" charset="-128"/>
              </a:rPr>
              <a:t>service. This chapter deals with a narrower, more specific concept of access control:</a:t>
            </a:r>
          </a:p>
          <a:p>
            <a:r>
              <a:rPr lang="en-US" sz="1200" kern="1200" dirty="0">
                <a:solidFill>
                  <a:schemeClr val="tx1"/>
                </a:solidFill>
                <a:effectLst/>
                <a:latin typeface="Arial" pitchFamily="-110" charset="0"/>
                <a:ea typeface="ＭＳ Ｐゴシック" pitchFamily="-110" charset="-128"/>
                <a:cs typeface="ＭＳ Ｐゴシック" pitchFamily="-110" charset="-128"/>
              </a:rPr>
              <a:t>Access control implements a security policy that specifies who or what (e.g., in the</a:t>
            </a:r>
          </a:p>
          <a:p>
            <a:r>
              <a:rPr lang="en-US" sz="1200" kern="1200" dirty="0">
                <a:solidFill>
                  <a:schemeClr val="tx1"/>
                </a:solidFill>
                <a:effectLst/>
                <a:latin typeface="Arial" pitchFamily="-110" charset="0"/>
                <a:ea typeface="ＭＳ Ｐゴシック" pitchFamily="-110" charset="-128"/>
                <a:cs typeface="ＭＳ Ｐゴシック" pitchFamily="-110" charset="-128"/>
              </a:rPr>
              <a:t>case of a process) may have access to each specific system resource, and the type of</a:t>
            </a:r>
          </a:p>
          <a:p>
            <a:r>
              <a:rPr lang="en-US" sz="1200" kern="1200" dirty="0">
                <a:solidFill>
                  <a:schemeClr val="tx1"/>
                </a:solidFill>
                <a:effectLst/>
                <a:latin typeface="Arial" pitchFamily="-110" charset="0"/>
                <a:ea typeface="ＭＳ Ｐゴシック" pitchFamily="-110" charset="-128"/>
                <a:cs typeface="ＭＳ Ｐゴシック" pitchFamily="-110" charset="-128"/>
              </a:rPr>
              <a:t>access that is permitted in each instance.</a:t>
            </a:r>
          </a:p>
          <a:p>
            <a:pPr eaLnBrk="1" hangingPunct="1"/>
            <a:endParaRPr lang="en-US" dirty="0">
              <a:latin typeface="Times New Roman" pitchFamily="-110" charset="0"/>
            </a:endParaRPr>
          </a:p>
        </p:txBody>
      </p:sp>
    </p:spTree>
    <p:extLst>
      <p:ext uri="{BB962C8B-B14F-4D97-AF65-F5344CB8AC3E}">
        <p14:creationId xmlns:p14="http://schemas.microsoft.com/office/powerpoint/2010/main" val="19119177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p:spPr>
        <p:txBody>
          <a:bodyPr/>
          <a:lstStyle/>
          <a:p>
            <a:fld id="{3C66C1E7-2ED8-B84B-84CD-65BD503AEB24}" type="slidenum">
              <a:rPr lang="en-AU"/>
              <a:pPr/>
              <a:t>6</a:t>
            </a:fld>
            <a:endParaRPr lang="en-AU"/>
          </a:p>
        </p:txBody>
      </p:sp>
      <p:sp>
        <p:nvSpPr>
          <p:cNvPr id="24579" name="Rectangle 2"/>
          <p:cNvSpPr>
            <a:spLocks noGrp="1" noRot="1" noChangeAspect="1" noChangeArrowheads="1" noTextEdit="1"/>
          </p:cNvSpPr>
          <p:nvPr>
            <p:ph type="sldImg"/>
          </p:nvPr>
        </p:nvSpPr>
        <p:spPr>
          <a:ln/>
        </p:spPr>
      </p:sp>
      <p:sp>
        <p:nvSpPr>
          <p:cNvPr id="24580" name="Rectangle 3"/>
          <p:cNvSpPr>
            <a:spLocks noGrp="1" noChangeArrowheads="1"/>
          </p:cNvSpPr>
          <p:nvPr>
            <p:ph type="body" idx="1"/>
          </p:nvPr>
        </p:nvSpPr>
        <p:spPr>
          <a:noFill/>
          <a:ln/>
        </p:spPr>
        <p:txBody>
          <a:bodyPr/>
          <a:lstStyle/>
          <a:p>
            <a:pPr eaLnBrk="1" hangingPunct="1"/>
            <a:r>
              <a:rPr lang="en-US" b="0" dirty="0"/>
              <a:t>Figure 4.1 shows a broader context of access control. In addition to access</a:t>
            </a:r>
          </a:p>
          <a:p>
            <a:pPr eaLnBrk="1" hangingPunct="1"/>
            <a:r>
              <a:rPr lang="en-US" b="0" dirty="0"/>
              <a:t>control, this context involves the following entities and functions:</a:t>
            </a:r>
          </a:p>
          <a:p>
            <a:pPr eaLnBrk="1" hangingPunct="1"/>
            <a:endParaRPr lang="en-US" b="0" dirty="0"/>
          </a:p>
          <a:p>
            <a:pPr eaLnBrk="1" hangingPunct="1"/>
            <a:r>
              <a:rPr lang="en-US" b="0" dirty="0"/>
              <a:t>• </a:t>
            </a:r>
            <a:r>
              <a:rPr lang="en-US" b="1" dirty="0"/>
              <a:t>Authentication</a:t>
            </a:r>
            <a:r>
              <a:rPr lang="en-US" b="0" dirty="0"/>
              <a:t>: Verification that the credentials of a user or other system</a:t>
            </a:r>
          </a:p>
          <a:p>
            <a:pPr eaLnBrk="1" hangingPunct="1"/>
            <a:r>
              <a:rPr lang="en-US" b="0" dirty="0"/>
              <a:t>entity are valid.</a:t>
            </a:r>
          </a:p>
          <a:p>
            <a:pPr eaLnBrk="1" hangingPunct="1"/>
            <a:endParaRPr lang="en-US" b="0" dirty="0"/>
          </a:p>
          <a:p>
            <a:pPr marL="171450" indent="-171450" eaLnBrk="1" hangingPunct="1">
              <a:buFont typeface="Arial" charset="0"/>
              <a:buChar char="•"/>
            </a:pPr>
            <a:r>
              <a:rPr lang="en-US" b="1" dirty="0"/>
              <a:t>Authorization:</a:t>
            </a:r>
            <a:r>
              <a:rPr lang="en-US" b="0" dirty="0"/>
              <a:t> The granting of a right or permission to a system entity to</a:t>
            </a:r>
          </a:p>
          <a:p>
            <a:pPr eaLnBrk="1" hangingPunct="1"/>
            <a:r>
              <a:rPr lang="en-US" b="0" dirty="0"/>
              <a:t>access a system resource. This function determines who is trusted for a given</a:t>
            </a:r>
          </a:p>
          <a:p>
            <a:pPr eaLnBrk="1" hangingPunct="1"/>
            <a:r>
              <a:rPr lang="en-US" b="0" dirty="0"/>
              <a:t>purpose.</a:t>
            </a:r>
          </a:p>
          <a:p>
            <a:pPr eaLnBrk="1" hangingPunct="1"/>
            <a:endParaRPr lang="en-US" b="0" dirty="0"/>
          </a:p>
          <a:p>
            <a:pPr eaLnBrk="1" hangingPunct="1"/>
            <a:r>
              <a:rPr lang="en-US" b="0" dirty="0"/>
              <a:t>• </a:t>
            </a:r>
            <a:r>
              <a:rPr lang="en-US" b="1" dirty="0"/>
              <a:t>Audit:</a:t>
            </a:r>
            <a:r>
              <a:rPr lang="en-US" b="0" dirty="0"/>
              <a:t> An independent review and examination of system records and activities</a:t>
            </a:r>
          </a:p>
          <a:p>
            <a:pPr eaLnBrk="1" hangingPunct="1"/>
            <a:r>
              <a:rPr lang="en-US" b="0" dirty="0"/>
              <a:t>in order to test for adequacy of system controls, to ensure compliance with</a:t>
            </a:r>
          </a:p>
          <a:p>
            <a:pPr eaLnBrk="1" hangingPunct="1"/>
            <a:r>
              <a:rPr lang="en-US" b="0" dirty="0"/>
              <a:t>established policy and operational procedures, to detect breaches in security,</a:t>
            </a:r>
          </a:p>
          <a:p>
            <a:pPr eaLnBrk="1" hangingPunct="1"/>
            <a:r>
              <a:rPr lang="en-US" b="0" dirty="0"/>
              <a:t>and to recommend any indicated changes in control, policy and procedures.</a:t>
            </a:r>
          </a:p>
          <a:p>
            <a:pPr eaLnBrk="1" hangingPunct="1"/>
            <a:endParaRPr lang="en-US" b="0" dirty="0"/>
          </a:p>
          <a:p>
            <a:pPr eaLnBrk="1" hangingPunct="1"/>
            <a:r>
              <a:rPr lang="en-US" b="0" dirty="0"/>
              <a:t>An access control mechanism mediates between a user (or a process executing</a:t>
            </a:r>
          </a:p>
          <a:p>
            <a:pPr eaLnBrk="1" hangingPunct="1"/>
            <a:r>
              <a:rPr lang="en-US" b="0" dirty="0"/>
              <a:t>on behalf of a user) and system resources, such as applications, operating systems,</a:t>
            </a:r>
          </a:p>
          <a:p>
            <a:pPr eaLnBrk="1" hangingPunct="1"/>
            <a:r>
              <a:rPr lang="en-US" b="0" dirty="0"/>
              <a:t>firewalls, routers, files, and databases. The system must first authenticate an entity</a:t>
            </a:r>
          </a:p>
          <a:p>
            <a:pPr eaLnBrk="1" hangingPunct="1"/>
            <a:r>
              <a:rPr lang="en-US" b="0" dirty="0"/>
              <a:t>seeking access. Typically, the authentication function determines whether the user</a:t>
            </a:r>
          </a:p>
          <a:p>
            <a:pPr eaLnBrk="1" hangingPunct="1"/>
            <a:r>
              <a:rPr lang="en-US" b="0" dirty="0"/>
              <a:t>is permitted to access the system at all. Then the access control function determines</a:t>
            </a:r>
          </a:p>
          <a:p>
            <a:pPr eaLnBrk="1" hangingPunct="1"/>
            <a:r>
              <a:rPr lang="en-US" b="0" dirty="0"/>
              <a:t>if the specific requested access by this user is permitted. A security administrator</a:t>
            </a:r>
          </a:p>
          <a:p>
            <a:pPr eaLnBrk="1" hangingPunct="1"/>
            <a:r>
              <a:rPr lang="en-US" b="0" dirty="0"/>
              <a:t>maintains an authorization database that specifies what type of access to which</a:t>
            </a:r>
          </a:p>
          <a:p>
            <a:pPr eaLnBrk="1" hangingPunct="1"/>
            <a:r>
              <a:rPr lang="en-US" b="0" dirty="0"/>
              <a:t>resources is allowed for this user. The access control function consults this database</a:t>
            </a:r>
          </a:p>
          <a:p>
            <a:pPr eaLnBrk="1" hangingPunct="1"/>
            <a:r>
              <a:rPr lang="en-US" b="0" dirty="0"/>
              <a:t>to determine whether to grant access. An auditing function monitors and keeps a</a:t>
            </a:r>
          </a:p>
          <a:p>
            <a:pPr eaLnBrk="1" hangingPunct="1"/>
            <a:r>
              <a:rPr lang="en-US" b="0" dirty="0"/>
              <a:t>record of user accesses to system resources.</a:t>
            </a:r>
          </a:p>
          <a:p>
            <a:pPr eaLnBrk="1" hangingPunct="1"/>
            <a:endParaRPr lang="en-US" b="0" dirty="0"/>
          </a:p>
          <a:p>
            <a:pPr eaLnBrk="1" hangingPunct="1"/>
            <a:r>
              <a:rPr lang="en-US" b="0" dirty="0"/>
              <a:t>In the simple model of Figure 4.1, the access control function is shown as</a:t>
            </a:r>
          </a:p>
          <a:p>
            <a:pPr eaLnBrk="1" hangingPunct="1"/>
            <a:r>
              <a:rPr lang="en-US" b="0" dirty="0"/>
              <a:t>a single logical module. In practice, a number of components may cooperatively</a:t>
            </a:r>
          </a:p>
          <a:p>
            <a:pPr eaLnBrk="1" hangingPunct="1"/>
            <a:r>
              <a:rPr lang="en-US" b="0" dirty="0"/>
              <a:t>share the access control function. All operating systems have at least a rudimentary,</a:t>
            </a:r>
          </a:p>
          <a:p>
            <a:pPr eaLnBrk="1" hangingPunct="1"/>
            <a:r>
              <a:rPr lang="en-US" b="0" dirty="0"/>
              <a:t>and in many cases a quite robust, access control component. Add-on security</a:t>
            </a:r>
          </a:p>
          <a:p>
            <a:pPr eaLnBrk="1" hangingPunct="1"/>
            <a:r>
              <a:rPr lang="en-US" b="0" dirty="0"/>
              <a:t>packages can supplement the native access control capabilities of the OS. Particular</a:t>
            </a:r>
          </a:p>
          <a:p>
            <a:pPr eaLnBrk="1" hangingPunct="1"/>
            <a:r>
              <a:rPr lang="en-US" b="0" dirty="0"/>
              <a:t>applications or utilities, such as a database management system, also incorporate</a:t>
            </a:r>
          </a:p>
          <a:p>
            <a:pPr eaLnBrk="1" hangingPunct="1"/>
            <a:r>
              <a:rPr lang="en-US" b="0" dirty="0"/>
              <a:t>access control functions. External devices, such as firewalls, can also provide access</a:t>
            </a:r>
          </a:p>
          <a:p>
            <a:pPr eaLnBrk="1" hangingPunct="1"/>
            <a:r>
              <a:rPr lang="en-US" b="0" dirty="0"/>
              <a:t>control services.</a:t>
            </a:r>
            <a:endParaRPr lang="en-US" b="0" dirty="0">
              <a:latin typeface="Times New Roman" pitchFamily="-110" charset="0"/>
            </a:endParaRPr>
          </a:p>
        </p:txBody>
      </p:sp>
    </p:spTree>
    <p:extLst>
      <p:ext uri="{BB962C8B-B14F-4D97-AF65-F5344CB8AC3E}">
        <p14:creationId xmlns:p14="http://schemas.microsoft.com/office/powerpoint/2010/main" val="18879299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0814C2E1-BAD4-EA46-979D-98A2EFA16B69}" type="slidenum">
              <a:rPr lang="en-AU"/>
              <a:pPr/>
              <a:t>7</a:t>
            </a:fld>
            <a:endParaRPr lang="en-AU"/>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pPr eaLnBrk="1" hangingPunct="1"/>
            <a:r>
              <a:rPr lang="en-US" b="0" dirty="0"/>
              <a:t>An access control policy, which can be embodied in an authorization database,</a:t>
            </a:r>
          </a:p>
          <a:p>
            <a:pPr eaLnBrk="1" hangingPunct="1"/>
            <a:r>
              <a:rPr lang="en-US" b="0" dirty="0"/>
              <a:t>dictates what types of access are permitted, under what circumstances, and by</a:t>
            </a:r>
          </a:p>
          <a:p>
            <a:pPr eaLnBrk="1" hangingPunct="1"/>
            <a:r>
              <a:rPr lang="en-US" b="0" dirty="0"/>
              <a:t>whom. Access control policies are generally grouped into the following categories:</a:t>
            </a:r>
          </a:p>
          <a:p>
            <a:pPr eaLnBrk="1" hangingPunct="1"/>
            <a:endParaRPr lang="en-US" b="0" dirty="0"/>
          </a:p>
          <a:p>
            <a:pPr eaLnBrk="1" hangingPunct="1"/>
            <a:r>
              <a:rPr lang="en-US" b="0" dirty="0"/>
              <a:t>• </a:t>
            </a:r>
            <a:r>
              <a:rPr lang="en-US" b="1" dirty="0"/>
              <a:t>Discretionary access control </a:t>
            </a:r>
            <a:r>
              <a:rPr lang="en-US" b="0" dirty="0"/>
              <a:t>(DAC): Controls access based on the identity</a:t>
            </a:r>
          </a:p>
          <a:p>
            <a:pPr eaLnBrk="1" hangingPunct="1"/>
            <a:r>
              <a:rPr lang="en-US" b="0" dirty="0"/>
              <a:t>of the requestor and on access rules (authorizations) stating what requestors</a:t>
            </a:r>
          </a:p>
          <a:p>
            <a:pPr eaLnBrk="1" hangingPunct="1"/>
            <a:r>
              <a:rPr lang="en-US" b="0" dirty="0"/>
              <a:t>are (or are not) allowed to do. This policy is termed </a:t>
            </a:r>
            <a:r>
              <a:rPr lang="en-US" b="0" i="1" dirty="0"/>
              <a:t>discretionary because an</a:t>
            </a:r>
          </a:p>
          <a:p>
            <a:pPr eaLnBrk="1" hangingPunct="1"/>
            <a:r>
              <a:rPr lang="en-US" b="0" dirty="0"/>
              <a:t>entity might have access rights that permit the entity, by its own volition, to</a:t>
            </a:r>
          </a:p>
          <a:p>
            <a:pPr eaLnBrk="1" hangingPunct="1"/>
            <a:r>
              <a:rPr lang="en-US" b="0" dirty="0"/>
              <a:t>enable another entity to access some resource.</a:t>
            </a:r>
          </a:p>
          <a:p>
            <a:pPr eaLnBrk="1" hangingPunct="1"/>
            <a:endParaRPr lang="en-US" b="0" dirty="0"/>
          </a:p>
          <a:p>
            <a:pPr eaLnBrk="1" hangingPunct="1"/>
            <a:r>
              <a:rPr lang="en-US" b="0" dirty="0"/>
              <a:t>• </a:t>
            </a:r>
            <a:r>
              <a:rPr lang="en-US" b="1" dirty="0"/>
              <a:t>Mandatory access control </a:t>
            </a:r>
            <a:r>
              <a:rPr lang="en-US" b="0" dirty="0"/>
              <a:t>(MAC): Controls access based on comparing</a:t>
            </a:r>
          </a:p>
          <a:p>
            <a:pPr eaLnBrk="1" hangingPunct="1"/>
            <a:r>
              <a:rPr lang="en-US" b="0" dirty="0"/>
              <a:t>security labels (which indicate how sensitive or critical system resources are)</a:t>
            </a:r>
          </a:p>
          <a:p>
            <a:pPr eaLnBrk="1" hangingPunct="1"/>
            <a:r>
              <a:rPr lang="en-US" b="0" dirty="0"/>
              <a:t>with security clearances (which indicate system entities are eligible to access</a:t>
            </a:r>
          </a:p>
          <a:p>
            <a:pPr eaLnBrk="1" hangingPunct="1"/>
            <a:r>
              <a:rPr lang="en-US" b="0" dirty="0"/>
              <a:t>certain resources). This policy is termed </a:t>
            </a:r>
            <a:r>
              <a:rPr lang="en-US" b="0" i="1" dirty="0"/>
              <a:t>mandatory because an entity that has</a:t>
            </a:r>
          </a:p>
          <a:p>
            <a:pPr eaLnBrk="1" hangingPunct="1"/>
            <a:r>
              <a:rPr lang="en-US" b="0" dirty="0"/>
              <a:t>clearance to access a resource may not, just by its own volition, enable another</a:t>
            </a:r>
          </a:p>
          <a:p>
            <a:pPr eaLnBrk="1" hangingPunct="1"/>
            <a:r>
              <a:rPr lang="en-US" b="0" dirty="0"/>
              <a:t>entity to access that resource.</a:t>
            </a:r>
          </a:p>
          <a:p>
            <a:pPr eaLnBrk="1" hangingPunct="1"/>
            <a:endParaRPr lang="en-US" b="0" dirty="0"/>
          </a:p>
          <a:p>
            <a:pPr eaLnBrk="1" hangingPunct="1"/>
            <a:r>
              <a:rPr lang="en-US" b="0" dirty="0"/>
              <a:t>• </a:t>
            </a:r>
            <a:r>
              <a:rPr lang="en-US" b="1" dirty="0"/>
              <a:t>Role-based access control (</a:t>
            </a:r>
            <a:r>
              <a:rPr lang="en-US" b="0" dirty="0"/>
              <a:t>RBAC): Controls access based on the roles that</a:t>
            </a:r>
          </a:p>
          <a:p>
            <a:pPr eaLnBrk="1" hangingPunct="1"/>
            <a:r>
              <a:rPr lang="en-US" b="0" dirty="0"/>
              <a:t>users have within the system and on rules stating what accesses are allowed to</a:t>
            </a:r>
          </a:p>
          <a:p>
            <a:pPr eaLnBrk="1" hangingPunct="1"/>
            <a:r>
              <a:rPr lang="en-US" b="0" dirty="0"/>
              <a:t>users in given roles.</a:t>
            </a:r>
          </a:p>
          <a:p>
            <a:pPr eaLnBrk="1" hangingPunct="1"/>
            <a:endParaRPr lang="en-US" b="0" dirty="0"/>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Attribute-based access control </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(ABAC): Controls access based on attributes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the user, the resource to be accessed, and current environmental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conditions.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DAC is the traditional method of implementing access control, and is examined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 Sections 4.3 and 4.4. MAC is a concept that evolved out of requirements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military information security and is best covered in the context of trusted systems,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which we deal with in Chapter 27. Both RBAC and ABAC have become increasingly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popular, and are examined in Sections 4.5 and 4.6, respectively.</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These four policies are not mutually exclusive. An access control mechanism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can employ two or even all three of these policies to cover different classes of system</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resources.</a:t>
            </a:r>
            <a:endParaRPr lang="en-US" b="0" dirty="0">
              <a:latin typeface="Times New Roman" pitchFamily="-110" charset="0"/>
            </a:endParaRPr>
          </a:p>
        </p:txBody>
      </p:sp>
    </p:spTree>
    <p:extLst>
      <p:ext uri="{BB962C8B-B14F-4D97-AF65-F5344CB8AC3E}">
        <p14:creationId xmlns:p14="http://schemas.microsoft.com/office/powerpoint/2010/main" val="490438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725AE10B-731F-454E-AB91-B3EBC9873E80}" type="slidenum">
              <a:rPr lang="en-AU"/>
              <a:pPr/>
              <a:t>8</a:t>
            </a:fld>
            <a:endParaRPr lang="en-AU"/>
          </a:p>
        </p:txBody>
      </p:sp>
      <p:sp>
        <p:nvSpPr>
          <p:cNvPr id="30723" name="Rectangle 1026"/>
          <p:cNvSpPr>
            <a:spLocks noGrp="1" noRot="1" noChangeAspect="1" noChangeArrowheads="1" noTextEdit="1"/>
          </p:cNvSpPr>
          <p:nvPr>
            <p:ph type="sldImg"/>
          </p:nvPr>
        </p:nvSpPr>
        <p:spPr>
          <a:ln/>
        </p:spPr>
      </p:sp>
      <p:sp>
        <p:nvSpPr>
          <p:cNvPr id="30724" name="Rectangle 1027"/>
          <p:cNvSpPr>
            <a:spLocks noGrp="1" noChangeArrowheads="1"/>
          </p:cNvSpPr>
          <p:nvPr>
            <p:ph type="body" idx="1"/>
          </p:nvPr>
        </p:nvSpPr>
        <p:spPr>
          <a:noFill/>
          <a:ln/>
        </p:spPr>
        <p:txBody>
          <a:bodyPr/>
          <a:lstStyle/>
          <a:p>
            <a:pPr eaLnBrk="1" hangingPunct="1"/>
            <a:r>
              <a:rPr lang="en-US" b="0" dirty="0"/>
              <a:t>The basic elements of access control are: subject, object, and access right.</a:t>
            </a:r>
          </a:p>
          <a:p>
            <a:pPr eaLnBrk="1" hangingPunct="1"/>
            <a:endParaRPr lang="en-US" b="0" dirty="0"/>
          </a:p>
          <a:p>
            <a:pPr eaLnBrk="1" hangingPunct="1"/>
            <a:r>
              <a:rPr lang="en-US" b="0" dirty="0"/>
              <a:t>A </a:t>
            </a:r>
            <a:r>
              <a:rPr lang="en-US" b="1" dirty="0"/>
              <a:t>subject</a:t>
            </a:r>
            <a:r>
              <a:rPr lang="en-US" b="0" dirty="0"/>
              <a:t> is an entity capable of accessing objects. Generally, the concept of</a:t>
            </a:r>
          </a:p>
          <a:p>
            <a:pPr eaLnBrk="1" hangingPunct="1"/>
            <a:r>
              <a:rPr lang="en-US" b="0" dirty="0"/>
              <a:t>subject equates with that of process. Any user or application actually gains access to</a:t>
            </a:r>
          </a:p>
          <a:p>
            <a:pPr eaLnBrk="1" hangingPunct="1"/>
            <a:r>
              <a:rPr lang="en-US" b="0" dirty="0"/>
              <a:t>an object by means of a process that represents that user or application. The process</a:t>
            </a:r>
          </a:p>
          <a:p>
            <a:pPr eaLnBrk="1" hangingPunct="1"/>
            <a:r>
              <a:rPr lang="en-US" b="0" dirty="0"/>
              <a:t>takes on the attributes of the user, such as access rights.</a:t>
            </a:r>
          </a:p>
          <a:p>
            <a:pPr eaLnBrk="1" hangingPunct="1"/>
            <a:endParaRPr lang="en-US" b="0" dirty="0"/>
          </a:p>
          <a:p>
            <a:pPr eaLnBrk="1" hangingPunct="1"/>
            <a:r>
              <a:rPr lang="en-US" b="0" dirty="0"/>
              <a:t>A subject is typically held accountable for the actions they have initiated,</a:t>
            </a:r>
          </a:p>
          <a:p>
            <a:pPr eaLnBrk="1" hangingPunct="1"/>
            <a:r>
              <a:rPr lang="en-US" b="0" dirty="0"/>
              <a:t>and an audit trail may be used to record the association of a subject with security relevant</a:t>
            </a:r>
          </a:p>
          <a:p>
            <a:pPr eaLnBrk="1" hangingPunct="1"/>
            <a:r>
              <a:rPr lang="en-US" b="0" dirty="0"/>
              <a:t>actions performed on an object by the subject.</a:t>
            </a:r>
          </a:p>
          <a:p>
            <a:pPr eaLnBrk="1" hangingPunct="1"/>
            <a:endParaRPr lang="en-US" b="0" dirty="0"/>
          </a:p>
          <a:p>
            <a:pPr eaLnBrk="1" hangingPunct="1"/>
            <a:r>
              <a:rPr lang="en-US" b="0" dirty="0"/>
              <a:t>Basic access control systems typically define three classes of subject, with</a:t>
            </a:r>
          </a:p>
          <a:p>
            <a:pPr eaLnBrk="1" hangingPunct="1"/>
            <a:r>
              <a:rPr lang="en-US" b="0" dirty="0"/>
              <a:t>different access rights for each class:</a:t>
            </a:r>
          </a:p>
          <a:p>
            <a:pPr eaLnBrk="1" hangingPunct="1"/>
            <a:endParaRPr lang="en-US" b="0" dirty="0"/>
          </a:p>
          <a:p>
            <a:pPr eaLnBrk="1" hangingPunct="1"/>
            <a:r>
              <a:rPr lang="en-US" b="0" dirty="0"/>
              <a:t>• </a:t>
            </a:r>
            <a:r>
              <a:rPr lang="en-US" b="1" dirty="0"/>
              <a:t>Owner</a:t>
            </a:r>
            <a:r>
              <a:rPr lang="en-US" b="0" dirty="0"/>
              <a:t>: This may be the creator of a resource, such as a file. For system resources,</a:t>
            </a:r>
          </a:p>
          <a:p>
            <a:pPr eaLnBrk="1" hangingPunct="1"/>
            <a:r>
              <a:rPr lang="en-US" b="0" dirty="0"/>
              <a:t>ownership may belong to a system administrator. For project resources, a project</a:t>
            </a:r>
          </a:p>
          <a:p>
            <a:pPr eaLnBrk="1" hangingPunct="1"/>
            <a:r>
              <a:rPr lang="en-US" b="0" dirty="0"/>
              <a:t>administrator or leader may be assigned ownership.</a:t>
            </a:r>
          </a:p>
          <a:p>
            <a:pPr eaLnBrk="1" hangingPunct="1"/>
            <a:endParaRPr lang="en-US" b="0" dirty="0"/>
          </a:p>
          <a:p>
            <a:pPr eaLnBrk="1" hangingPunct="1"/>
            <a:r>
              <a:rPr lang="en-US" b="0" dirty="0"/>
              <a:t>• </a:t>
            </a:r>
            <a:r>
              <a:rPr lang="en-US" b="1" dirty="0"/>
              <a:t>Group:</a:t>
            </a:r>
            <a:r>
              <a:rPr lang="en-US" b="0" dirty="0"/>
              <a:t> In addition to the privileges assigned to an owner, a named group of</a:t>
            </a:r>
          </a:p>
          <a:p>
            <a:pPr eaLnBrk="1" hangingPunct="1"/>
            <a:r>
              <a:rPr lang="en-US" b="0" dirty="0"/>
              <a:t>users may also be granted access rights, such that membership in the group is</a:t>
            </a:r>
          </a:p>
          <a:p>
            <a:pPr eaLnBrk="1" hangingPunct="1"/>
            <a:r>
              <a:rPr lang="en-US" b="0" dirty="0"/>
              <a:t>sufficient to exercise these access rights. In most schemes, a user may belong</a:t>
            </a:r>
          </a:p>
          <a:p>
            <a:pPr eaLnBrk="1" hangingPunct="1"/>
            <a:r>
              <a:rPr lang="en-US" b="0" dirty="0"/>
              <a:t>to multiple groups.</a:t>
            </a:r>
          </a:p>
          <a:p>
            <a:pPr eaLnBrk="1" hangingPunct="1"/>
            <a:endParaRPr lang="en-US" b="0" dirty="0"/>
          </a:p>
          <a:p>
            <a:pPr eaLnBrk="1" hangingPunct="1"/>
            <a:r>
              <a:rPr lang="en-US" b="0" dirty="0"/>
              <a:t>• </a:t>
            </a:r>
            <a:r>
              <a:rPr lang="en-US" b="1" dirty="0"/>
              <a:t>World:</a:t>
            </a:r>
            <a:r>
              <a:rPr lang="en-US" b="0" dirty="0"/>
              <a:t> The least amount of access is granted to users who are able to access the</a:t>
            </a:r>
          </a:p>
          <a:p>
            <a:pPr eaLnBrk="1" hangingPunct="1"/>
            <a:r>
              <a:rPr lang="en-US" b="0" dirty="0"/>
              <a:t>system but are not included in the categories owner and group for this resource.</a:t>
            </a:r>
          </a:p>
          <a:p>
            <a:pPr eaLnBrk="1" hangingPunct="1"/>
            <a:endParaRPr lang="en-US" b="0" dirty="0"/>
          </a:p>
          <a:p>
            <a:pPr eaLnBrk="1" hangingPunct="1"/>
            <a:r>
              <a:rPr lang="en-US" b="0" dirty="0"/>
              <a:t>An </a:t>
            </a:r>
            <a:r>
              <a:rPr lang="en-US" b="1" dirty="0"/>
              <a:t>object </a:t>
            </a:r>
            <a:r>
              <a:rPr lang="en-US" b="0" dirty="0"/>
              <a:t>is a resource to which access is controlled. In general, an object</a:t>
            </a:r>
          </a:p>
          <a:p>
            <a:pPr eaLnBrk="1" hangingPunct="1"/>
            <a:r>
              <a:rPr lang="en-US" b="0" dirty="0"/>
              <a:t>is an entity used to contain and/or receive information. Examples include records,</a:t>
            </a:r>
          </a:p>
          <a:p>
            <a:pPr eaLnBrk="1" hangingPunct="1"/>
            <a:r>
              <a:rPr lang="en-US" b="0" dirty="0"/>
              <a:t>blocks, pages, segments, files, portions of files, directories, directory trees, mailboxes,</a:t>
            </a:r>
          </a:p>
          <a:p>
            <a:pPr eaLnBrk="1" hangingPunct="1"/>
            <a:r>
              <a:rPr lang="en-US" b="0" dirty="0"/>
              <a:t>messages, and programs. Some access control systems also encompass, bits,</a:t>
            </a:r>
          </a:p>
          <a:p>
            <a:pPr eaLnBrk="1" hangingPunct="1"/>
            <a:r>
              <a:rPr lang="en-US" b="0" dirty="0"/>
              <a:t>bytes, words, processors, communication ports, clocks, and network nodes.</a:t>
            </a:r>
          </a:p>
          <a:p>
            <a:pPr eaLnBrk="1" hangingPunct="1"/>
            <a:endParaRPr lang="en-US" b="0" dirty="0"/>
          </a:p>
          <a:p>
            <a:pPr eaLnBrk="1" hangingPunct="1"/>
            <a:r>
              <a:rPr lang="en-US" b="0" dirty="0"/>
              <a:t>The number and types of objects to be protected by an access control system</a:t>
            </a:r>
          </a:p>
          <a:p>
            <a:pPr eaLnBrk="1" hangingPunct="1"/>
            <a:r>
              <a:rPr lang="en-US" b="0" dirty="0"/>
              <a:t>depends on the environment in which access control operates and the desired tradeoff</a:t>
            </a:r>
          </a:p>
          <a:p>
            <a:pPr eaLnBrk="1" hangingPunct="1"/>
            <a:r>
              <a:rPr lang="en-US" b="0" dirty="0"/>
              <a:t>between security on the one hand and complexity, processing burden, and ease</a:t>
            </a:r>
          </a:p>
          <a:p>
            <a:pPr eaLnBrk="1" hangingPunct="1"/>
            <a:r>
              <a:rPr lang="en-US" b="0" dirty="0"/>
              <a:t>of use on the other hand.</a:t>
            </a:r>
          </a:p>
          <a:p>
            <a:pPr eaLnBrk="1" hangingPunct="1"/>
            <a:endParaRPr lang="en-US" b="0" dirty="0"/>
          </a:p>
          <a:p>
            <a:pPr eaLnBrk="1" hangingPunct="1"/>
            <a:r>
              <a:rPr lang="en-US" b="0" dirty="0"/>
              <a:t>An </a:t>
            </a:r>
            <a:r>
              <a:rPr lang="en-US" b="1" dirty="0"/>
              <a:t>access right </a:t>
            </a:r>
            <a:r>
              <a:rPr lang="en-US" b="0" dirty="0"/>
              <a:t>describes the way in which a subject may access an object.</a:t>
            </a:r>
          </a:p>
          <a:p>
            <a:pPr eaLnBrk="1" hangingPunct="1"/>
            <a:r>
              <a:rPr lang="en-US" b="0" dirty="0"/>
              <a:t>Access rights could include the following:</a:t>
            </a:r>
          </a:p>
          <a:p>
            <a:pPr eaLnBrk="1" hangingPunct="1"/>
            <a:endParaRPr lang="en-US" b="0" dirty="0"/>
          </a:p>
          <a:p>
            <a:pPr eaLnBrk="1" hangingPunct="1"/>
            <a:r>
              <a:rPr lang="en-US" b="0" dirty="0"/>
              <a:t>• </a:t>
            </a:r>
            <a:r>
              <a:rPr lang="en-US" b="1" dirty="0"/>
              <a:t>Read:</a:t>
            </a:r>
            <a:r>
              <a:rPr lang="en-US" b="0" dirty="0"/>
              <a:t> User may view information in a system resource (e.g., a file, selected</a:t>
            </a:r>
          </a:p>
          <a:p>
            <a:pPr eaLnBrk="1" hangingPunct="1"/>
            <a:r>
              <a:rPr lang="en-US" b="0" dirty="0"/>
              <a:t>records in a file, selected fields within a record, or some combination). Read</a:t>
            </a:r>
          </a:p>
          <a:p>
            <a:pPr eaLnBrk="1" hangingPunct="1"/>
            <a:r>
              <a:rPr lang="en-US" b="0" dirty="0"/>
              <a:t>access includes the ability to copy or print.</a:t>
            </a:r>
          </a:p>
          <a:p>
            <a:pPr eaLnBrk="1" hangingPunct="1"/>
            <a:endParaRPr lang="en-US" b="0" dirty="0"/>
          </a:p>
          <a:p>
            <a:pPr eaLnBrk="1" hangingPunct="1"/>
            <a:r>
              <a:rPr lang="en-US" b="0" dirty="0"/>
              <a:t>• </a:t>
            </a:r>
            <a:r>
              <a:rPr lang="en-US" b="1" dirty="0"/>
              <a:t>Write</a:t>
            </a:r>
            <a:r>
              <a:rPr lang="en-US" b="0" dirty="0"/>
              <a:t>: User may add, modify, or delete data in system resource (e.g., files,</a:t>
            </a:r>
          </a:p>
          <a:p>
            <a:pPr eaLnBrk="1" hangingPunct="1"/>
            <a:r>
              <a:rPr lang="en-US" b="0" dirty="0"/>
              <a:t>records, programs). Write access includes read access.</a:t>
            </a:r>
          </a:p>
          <a:p>
            <a:pPr eaLnBrk="1" hangingPunct="1"/>
            <a:endParaRPr lang="en-US" b="0" dirty="0"/>
          </a:p>
          <a:p>
            <a:pPr eaLnBrk="1" hangingPunct="1"/>
            <a:r>
              <a:rPr lang="en-US" b="0" dirty="0"/>
              <a:t>• </a:t>
            </a:r>
            <a:r>
              <a:rPr lang="en-US" b="1" dirty="0"/>
              <a:t>Execute</a:t>
            </a:r>
            <a:r>
              <a:rPr lang="en-US" b="0" dirty="0"/>
              <a:t>: User may execute specified programs.</a:t>
            </a:r>
          </a:p>
          <a:p>
            <a:pPr eaLnBrk="1" hangingPunct="1"/>
            <a:endParaRPr lang="en-US" b="0" dirty="0"/>
          </a:p>
          <a:p>
            <a:pPr eaLnBrk="1" hangingPunct="1"/>
            <a:r>
              <a:rPr lang="en-US" b="0" dirty="0"/>
              <a:t>• </a:t>
            </a:r>
            <a:r>
              <a:rPr lang="en-US" b="1" dirty="0"/>
              <a:t>Delete:</a:t>
            </a:r>
            <a:r>
              <a:rPr lang="en-US" b="0" dirty="0"/>
              <a:t> User may delete certain system resources, such as files or records.</a:t>
            </a:r>
          </a:p>
          <a:p>
            <a:pPr eaLnBrk="1" hangingPunct="1"/>
            <a:endParaRPr lang="en-US" b="0" dirty="0"/>
          </a:p>
          <a:p>
            <a:pPr eaLnBrk="1" hangingPunct="1"/>
            <a:r>
              <a:rPr lang="en-US" b="0" dirty="0"/>
              <a:t>• </a:t>
            </a:r>
            <a:r>
              <a:rPr lang="en-US" b="1" dirty="0"/>
              <a:t>Create:</a:t>
            </a:r>
            <a:r>
              <a:rPr lang="en-US" b="0" dirty="0"/>
              <a:t> User may create new files, records, or fields.</a:t>
            </a:r>
          </a:p>
          <a:p>
            <a:pPr eaLnBrk="1" hangingPunct="1"/>
            <a:endParaRPr lang="en-US" b="0" dirty="0"/>
          </a:p>
          <a:p>
            <a:pPr eaLnBrk="1" hangingPunct="1"/>
            <a:r>
              <a:rPr lang="en-US" b="0" dirty="0"/>
              <a:t>• </a:t>
            </a:r>
            <a:r>
              <a:rPr lang="en-US" b="1" dirty="0"/>
              <a:t>Search:</a:t>
            </a:r>
            <a:r>
              <a:rPr lang="en-US" b="0" dirty="0"/>
              <a:t> User may list the files in a directory or otherwise search the directory.</a:t>
            </a:r>
            <a:endParaRPr lang="en-US" b="0" dirty="0">
              <a:latin typeface="Times New Roman" pitchFamily="-110" charset="0"/>
            </a:endParaRPr>
          </a:p>
        </p:txBody>
      </p:sp>
    </p:spTree>
    <p:extLst>
      <p:ext uri="{BB962C8B-B14F-4D97-AF65-F5344CB8AC3E}">
        <p14:creationId xmlns:p14="http://schemas.microsoft.com/office/powerpoint/2010/main" val="20034090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5345BEE5-BE34-414C-8050-C0784EA8AB5A}" type="slidenum">
              <a:rPr lang="en-AU"/>
              <a:pPr/>
              <a:t>9</a:t>
            </a:fld>
            <a:endParaRPr lang="en-AU"/>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pPr eaLnBrk="1" hangingPunct="1"/>
            <a:r>
              <a:rPr lang="en-US" b="0" dirty="0"/>
              <a:t>As was previously stated, a discretionary access control scheme is one in which an</a:t>
            </a:r>
          </a:p>
          <a:p>
            <a:pPr eaLnBrk="1" hangingPunct="1"/>
            <a:r>
              <a:rPr lang="en-US" b="0" dirty="0"/>
              <a:t>entity may be granted access rights that permit the entity, by its own volition, to</a:t>
            </a:r>
          </a:p>
          <a:p>
            <a:pPr eaLnBrk="1" hangingPunct="1"/>
            <a:r>
              <a:rPr lang="en-US" b="0" dirty="0"/>
              <a:t>enable another entity to access some resource. A general approach to DAC, as</a:t>
            </a:r>
          </a:p>
          <a:p>
            <a:pPr eaLnBrk="1" hangingPunct="1"/>
            <a:r>
              <a:rPr lang="en-US" b="0" dirty="0"/>
              <a:t>exercised by an operating system or a database management system, is that of an</a:t>
            </a:r>
          </a:p>
          <a:p>
            <a:pPr eaLnBrk="1" hangingPunct="1"/>
            <a:r>
              <a:rPr lang="en-US" b="1" dirty="0"/>
              <a:t>access matrix</a:t>
            </a:r>
            <a:r>
              <a:rPr lang="en-US" b="0" dirty="0"/>
              <a:t>. The access matrix concept was formulated by Lampson [LAMP69,</a:t>
            </a:r>
          </a:p>
          <a:p>
            <a:pPr eaLnBrk="1" hangingPunct="1"/>
            <a:r>
              <a:rPr lang="en-US" b="0" dirty="0"/>
              <a:t>LAMP71], and subsequently refined by Graham and Denning [GRAH72, DENN71]</a:t>
            </a:r>
          </a:p>
          <a:p>
            <a:pPr eaLnBrk="1" hangingPunct="1"/>
            <a:r>
              <a:rPr lang="en-US" b="0" dirty="0"/>
              <a:t>and by Harrison et al. [HARR76].</a:t>
            </a:r>
          </a:p>
          <a:p>
            <a:pPr eaLnBrk="1" hangingPunct="1"/>
            <a:endParaRPr lang="en-US" b="0" dirty="0"/>
          </a:p>
          <a:p>
            <a:pPr eaLnBrk="1" hangingPunct="1"/>
            <a:r>
              <a:rPr lang="en-US" b="0" dirty="0"/>
              <a:t>One dimension of the matrix consists of identified subjects that may attempt</a:t>
            </a:r>
          </a:p>
          <a:p>
            <a:pPr eaLnBrk="1" hangingPunct="1"/>
            <a:r>
              <a:rPr lang="en-US" b="0" dirty="0"/>
              <a:t>data access to the resources. Typically, this list will consist of individual users or</a:t>
            </a:r>
          </a:p>
          <a:p>
            <a:pPr eaLnBrk="1" hangingPunct="1"/>
            <a:r>
              <a:rPr lang="en-US" b="0" dirty="0"/>
              <a:t>user groups, although access could be controlled for terminals, network equipment,</a:t>
            </a:r>
          </a:p>
          <a:p>
            <a:pPr eaLnBrk="1" hangingPunct="1"/>
            <a:r>
              <a:rPr lang="en-US" b="0" dirty="0"/>
              <a:t>hosts, or applications instead of or in addition to users. The other dimension lists</a:t>
            </a:r>
          </a:p>
          <a:p>
            <a:pPr eaLnBrk="1" hangingPunct="1"/>
            <a:r>
              <a:rPr lang="en-US" b="0" dirty="0"/>
              <a:t>the objects that may be accessed. At the greatest level of detail, objects may be</a:t>
            </a:r>
          </a:p>
          <a:p>
            <a:pPr eaLnBrk="1" hangingPunct="1"/>
            <a:r>
              <a:rPr lang="en-US" b="0" dirty="0"/>
              <a:t>individual data fields. More aggregate groupings, such as records, files, or even the</a:t>
            </a:r>
          </a:p>
          <a:p>
            <a:pPr eaLnBrk="1" hangingPunct="1"/>
            <a:r>
              <a:rPr lang="en-US" b="0" dirty="0"/>
              <a:t>entire database, may also be objects in the matrix. Each entry in the matrix indicates</a:t>
            </a:r>
          </a:p>
          <a:p>
            <a:pPr eaLnBrk="1" hangingPunct="1"/>
            <a:r>
              <a:rPr lang="en-US" b="0" dirty="0"/>
              <a:t>the access rights of a particular subject for a particular object.</a:t>
            </a:r>
            <a:endParaRPr lang="en-US" b="0" dirty="0">
              <a:latin typeface="Times New Roman" pitchFamily="-110" charset="0"/>
            </a:endParaRPr>
          </a:p>
        </p:txBody>
      </p:sp>
    </p:spTree>
    <p:extLst>
      <p:ext uri="{BB962C8B-B14F-4D97-AF65-F5344CB8AC3E}">
        <p14:creationId xmlns:p14="http://schemas.microsoft.com/office/powerpoint/2010/main" val="37457587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Slide Number Placeholder 7"/>
          <p:cNvSpPr>
            <a:spLocks noGrp="1"/>
          </p:cNvSpPr>
          <p:nvPr>
            <p:ph type="sldNum" sz="quarter" idx="11"/>
          </p:nvPr>
        </p:nvSpPr>
        <p:spPr/>
        <p:txBody>
          <a:bodyPr/>
          <a:lstStyle/>
          <a:p>
            <a:fld id="{006B9344-A600-C44C-BFF3-F262E2EAB853}"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Footer Placeholder 8"/>
          <p:cNvSpPr>
            <a:spLocks noGrp="1"/>
          </p:cNvSpPr>
          <p:nvPr>
            <p:ph type="ftr" sz="quarter" idx="12"/>
          </p:nvPr>
        </p:nvSpPr>
        <p:spPr/>
        <p:txBody>
          <a:bodyPr/>
          <a:lstStyle/>
          <a:p>
            <a:endParaRPr lang="en-US" dirty="0">
              <a:solidFill>
                <a:prstClr val="white">
                  <a:lumMod val="65000"/>
                  <a:lumOff val="35000"/>
                </a:prst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85CF7B68-3A81-2E4B-BA12-F5A493E24C50}"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F842B32E-5D81-2D4F-8CC9-49749ECC729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900113" y="3442447"/>
            <a:ext cx="7345362" cy="1532965"/>
          </a:xfrm>
        </p:spPr>
        <p:txBody>
          <a:bodyPr anchor="b" anchorCtr="0">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900113" y="5029200"/>
            <a:ext cx="7345362" cy="990600"/>
          </a:xfrm>
        </p:spPr>
        <p:txBody>
          <a:bodyPr>
            <a:normAutofit/>
          </a:bodyPr>
          <a:lstStyle>
            <a:lvl1pPr marL="0" indent="0" algn="ctr">
              <a:spcBef>
                <a:spcPts val="300"/>
              </a:spcBef>
              <a:buNone/>
              <a:defRPr sz="2000">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569259" y="6122894"/>
            <a:ext cx="2133600" cy="259317"/>
          </a:xfrm>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a:xfrm>
            <a:off x="5638800" y="6124401"/>
            <a:ext cx="2895600" cy="257810"/>
          </a:xfrm>
        </p:spPr>
        <p:txBody>
          <a:bodyPr/>
          <a:lstStyle/>
          <a:p>
            <a:endParaRPr lang="en-US" dirty="0">
              <a:solidFill>
                <a:prstClr val="white">
                  <a:lumMod val="65000"/>
                  <a:lumOff val="35000"/>
                </a:prstClr>
              </a:solidFill>
            </a:endParaRPr>
          </a:p>
        </p:txBody>
      </p:sp>
      <p:sp>
        <p:nvSpPr>
          <p:cNvPr id="14" name="Picture Placeholder 13"/>
          <p:cNvSpPr>
            <a:spLocks noGrp="1"/>
          </p:cNvSpPr>
          <p:nvPr>
            <p:ph type="pic" sz="quarter" idx="12"/>
          </p:nvPr>
        </p:nvSpPr>
        <p:spPr>
          <a:xfrm>
            <a:off x="636493" y="533400"/>
            <a:ext cx="7836408" cy="2828925"/>
          </a:xfrm>
        </p:spPr>
        <p:txBody>
          <a:bodyPr>
            <a:normAutofit/>
          </a:bodyPr>
          <a:lstStyle>
            <a:lvl1pPr>
              <a:buNone/>
              <a:defRPr sz="2000"/>
            </a:lvl1pPr>
          </a:lstStyle>
          <a:p>
            <a:r>
              <a:rPr lang="en-US"/>
              <a:t>Drag picture to placeholder or click icon to add</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5F36C9FC-DA22-1F47-8722-58727A1D436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solidFill>
                <a:prstClr val="white">
                  <a:lumMod val="65000"/>
                  <a:lumOff val="35000"/>
                </a:prstClr>
              </a:solidFill>
            </a:endParaRPr>
          </a:p>
        </p:txBody>
      </p:sp>
      <p:sp>
        <p:nvSpPr>
          <p:cNvPr id="5" name="Footer Placeholder 4"/>
          <p:cNvSpPr>
            <a:spLocks noGrp="1"/>
          </p:cNvSpPr>
          <p:nvPr>
            <p:ph type="ftr" sz="quarter" idx="11"/>
          </p:nvPr>
        </p:nvSpPr>
        <p:spPr/>
        <p:txBody>
          <a:bodyPr/>
          <a:lstStyle/>
          <a:p>
            <a:endParaRPr lang="en-US" dirty="0">
              <a:solidFill>
                <a:prstClr val="white">
                  <a:lumMod val="65000"/>
                  <a:lumOff val="35000"/>
                </a:prstClr>
              </a:solidFill>
            </a:endParaRPr>
          </a:p>
        </p:txBody>
      </p:sp>
      <p:sp>
        <p:nvSpPr>
          <p:cNvPr id="6" name="Slide Number Placeholder 5"/>
          <p:cNvSpPr>
            <a:spLocks noGrp="1"/>
          </p:cNvSpPr>
          <p:nvPr>
            <p:ph type="sldNum" sz="quarter" idx="12"/>
          </p:nvPr>
        </p:nvSpPr>
        <p:spPr/>
        <p:txBody>
          <a:bodyPr/>
          <a:lstStyle/>
          <a:p>
            <a:fld id="{0A00927A-0526-144F-9580-37ABB5A1E7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6D5DF91A-7C92-3743-8A2E-356816C55239}"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9" name="Content Placeholder 8"/>
          <p:cNvSpPr>
            <a:spLocks noGrp="1"/>
          </p:cNvSpPr>
          <p:nvPr>
            <p:ph sz="quarter" idx="13"/>
          </p:nvPr>
        </p:nvSpPr>
        <p:spPr>
          <a:xfrm>
            <a:off x="365760" y="1600200"/>
            <a:ext cx="4041648" cy="4526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endParaRPr lang="en-US" dirty="0">
              <a:solidFill>
                <a:prstClr val="white">
                  <a:lumMod val="65000"/>
                  <a:lumOff val="35000"/>
                </a:prstClr>
              </a:solidFill>
            </a:endParaRPr>
          </a:p>
        </p:txBody>
      </p:sp>
      <p:sp>
        <p:nvSpPr>
          <p:cNvPr id="8" name="Footer Placeholder 7"/>
          <p:cNvSpPr>
            <a:spLocks noGrp="1"/>
          </p:cNvSpPr>
          <p:nvPr>
            <p:ph type="ftr" sz="quarter" idx="11"/>
          </p:nvPr>
        </p:nvSpPr>
        <p:spPr/>
        <p:txBody>
          <a:bodyPr/>
          <a:lstStyle/>
          <a:p>
            <a:endParaRPr lang="en-US" dirty="0">
              <a:solidFill>
                <a:prstClr val="white">
                  <a:lumMod val="65000"/>
                  <a:lumOff val="35000"/>
                </a:prstClr>
              </a:solidFill>
            </a:endParaRPr>
          </a:p>
        </p:txBody>
      </p:sp>
      <p:sp>
        <p:nvSpPr>
          <p:cNvPr id="9" name="Slide Number Placeholder 8"/>
          <p:cNvSpPr>
            <a:spLocks noGrp="1"/>
          </p:cNvSpPr>
          <p:nvPr>
            <p:ph type="sldNum" sz="quarter" idx="12"/>
          </p:nvPr>
        </p:nvSpPr>
        <p:spPr/>
        <p:txBody>
          <a:bodyPr/>
          <a:lstStyle/>
          <a:p>
            <a:fld id="{C5B529B3-313B-4E43-B940-6E980F955EE2}"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11" name="Content Placeholder 10"/>
          <p:cNvSpPr>
            <a:spLocks noGrp="1"/>
          </p:cNvSpPr>
          <p:nvPr>
            <p:ph sz="quarter" idx="13"/>
          </p:nvPr>
        </p:nvSpPr>
        <p:spPr>
          <a:xfrm>
            <a:off x="457200" y="2212848"/>
            <a:ext cx="4041648"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solidFill>
                <a:prstClr val="white">
                  <a:lumMod val="65000"/>
                  <a:lumOff val="35000"/>
                </a:prstClr>
              </a:solidFill>
            </a:endParaRPr>
          </a:p>
        </p:txBody>
      </p:sp>
      <p:sp>
        <p:nvSpPr>
          <p:cNvPr id="4" name="Footer Placeholder 3"/>
          <p:cNvSpPr>
            <a:spLocks noGrp="1"/>
          </p:cNvSpPr>
          <p:nvPr>
            <p:ph type="ftr" sz="quarter" idx="11"/>
          </p:nvPr>
        </p:nvSpPr>
        <p:spPr/>
        <p:txBody>
          <a:bodyPr/>
          <a:lstStyle/>
          <a:p>
            <a:endParaRPr lang="en-US" dirty="0">
              <a:solidFill>
                <a:prstClr val="white">
                  <a:lumMod val="65000"/>
                  <a:lumOff val="35000"/>
                </a:prstClr>
              </a:solidFill>
            </a:endParaRPr>
          </a:p>
        </p:txBody>
      </p:sp>
      <p:sp>
        <p:nvSpPr>
          <p:cNvPr id="5" name="Slide Number Placeholder 4"/>
          <p:cNvSpPr>
            <a:spLocks noGrp="1"/>
          </p:cNvSpPr>
          <p:nvPr>
            <p:ph type="sldNum" sz="quarter" idx="12"/>
          </p:nvPr>
        </p:nvSpPr>
        <p:spPr/>
        <p:txBody>
          <a:bodyPr/>
          <a:lstStyle/>
          <a:p>
            <a:fld id="{20BE093F-740F-2B40-9952-A828B8BE9ABC}"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solidFill>
                <a:prstClr val="white">
                  <a:lumMod val="65000"/>
                  <a:lumOff val="35000"/>
                </a:prstClr>
              </a:solidFill>
            </a:endParaRPr>
          </a:p>
        </p:txBody>
      </p:sp>
      <p:sp>
        <p:nvSpPr>
          <p:cNvPr id="3" name="Footer Placeholder 2"/>
          <p:cNvSpPr>
            <a:spLocks noGrp="1"/>
          </p:cNvSpPr>
          <p:nvPr>
            <p:ph type="ftr" sz="quarter" idx="11"/>
          </p:nvPr>
        </p:nvSpPr>
        <p:spPr/>
        <p:txBody>
          <a:bodyPr/>
          <a:lstStyle/>
          <a:p>
            <a:endParaRPr lang="en-US" dirty="0">
              <a:solidFill>
                <a:prstClr val="white">
                  <a:lumMod val="65000"/>
                  <a:lumOff val="35000"/>
                </a:prstClr>
              </a:solidFill>
            </a:endParaRPr>
          </a:p>
        </p:txBody>
      </p:sp>
      <p:sp>
        <p:nvSpPr>
          <p:cNvPr id="4" name="Slide Number Placeholder 3"/>
          <p:cNvSpPr>
            <a:spLocks noGrp="1"/>
          </p:cNvSpPr>
          <p:nvPr>
            <p:ph type="sldNum" sz="quarter" idx="12"/>
          </p:nvPr>
        </p:nvSpPr>
        <p:spPr/>
        <p:txBody>
          <a:bodyPr/>
          <a:lstStyle/>
          <a:p>
            <a:fld id="{4711BA6F-B221-4442-B3E0-4DE91DDD2916}"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FFC3DB47-CF9E-3940-A66D-FFE81C46DA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solidFill>
                <a:prstClr val="white">
                  <a:lumMod val="65000"/>
                  <a:lumOff val="35000"/>
                </a:prstClr>
              </a:solidFill>
            </a:endParaRPr>
          </a:p>
        </p:txBody>
      </p:sp>
      <p:sp>
        <p:nvSpPr>
          <p:cNvPr id="6" name="Footer Placeholder 5"/>
          <p:cNvSpPr>
            <a:spLocks noGrp="1"/>
          </p:cNvSpPr>
          <p:nvPr>
            <p:ph type="ftr" sz="quarter" idx="11"/>
          </p:nvPr>
        </p:nvSpPr>
        <p:spPr/>
        <p:txBody>
          <a:bodyPr/>
          <a:lstStyle/>
          <a:p>
            <a:endParaRPr lang="en-US" dirty="0">
              <a:solidFill>
                <a:prstClr val="white">
                  <a:lumMod val="65000"/>
                  <a:lumOff val="35000"/>
                </a:prstClr>
              </a:solidFill>
            </a:endParaRPr>
          </a:p>
        </p:txBody>
      </p:sp>
      <p:sp>
        <p:nvSpPr>
          <p:cNvPr id="7" name="Slide Number Placeholder 6"/>
          <p:cNvSpPr>
            <a:spLocks noGrp="1"/>
          </p:cNvSpPr>
          <p:nvPr>
            <p:ph type="sldNum" sz="quarter" idx="12"/>
          </p:nvPr>
        </p:nvSpPr>
        <p:spPr/>
        <p:txBody>
          <a:bodyPr/>
          <a:lstStyle/>
          <a:p>
            <a:fld id="{7CD43092-C6C6-4F4E-AC3B-C3372C3BCD24}"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solidFill>
                <a:prstClr val="white">
                  <a:lumMod val="65000"/>
                  <a:lumOff val="35000"/>
                </a:prstClr>
              </a:solidFill>
            </a:endParaRPr>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solidFill>
                  <a:prstClr val="white">
                    <a:lumMod val="65000"/>
                    <a:lumOff val="35000"/>
                  </a:prstClr>
                </a:solidFill>
              </a:rPr>
              <a:pPr/>
              <a:t>‹#›</a:t>
            </a:fld>
            <a:endParaRPr lang="en-US" dirty="0">
              <a:solidFill>
                <a:prstClr val="white">
                  <a:lumMod val="65000"/>
                  <a:lumOff val="35000"/>
                </a:prstClr>
              </a:solidFill>
            </a:endParaRPr>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Palatino Linotype"/>
            </a:endParaRPr>
          </a:p>
        </p:txBody>
      </p:sp>
    </p:spTree>
  </p:cSld>
  <p:clrMap bg1="dk1" tx1="lt1" bg2="dk2" tx2="lt2" accent1="accent1" accent2="accent2" accent3="accent3" accent4="accent4" accent5="accent5" accent6="accent6" hlink="hlink" folHlink="folHlink"/>
  <p:sldLayoutIdLst>
    <p:sldLayoutId id="2147483836" r:id="rId1"/>
    <p:sldLayoutId id="2147483837" r:id="rId2"/>
    <p:sldLayoutId id="2147483838" r:id="rId3"/>
    <p:sldLayoutId id="2147483839" r:id="rId4"/>
    <p:sldLayoutId id="2147483840" r:id="rId5"/>
    <p:sldLayoutId id="2147483841" r:id="rId6"/>
    <p:sldLayoutId id="2147483842" r:id="rId7"/>
    <p:sldLayoutId id="2147483843" r:id="rId8"/>
    <p:sldLayoutId id="2147483844" r:id="rId9"/>
    <p:sldLayoutId id="2147483845" r:id="rId10"/>
    <p:sldLayoutId id="2147483846" r:id="rId11"/>
    <p:sldLayoutId id="2147483847" r:id="rId12"/>
  </p:sldLayoutIdLst>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41.xml"/><Relationship Id="rId1" Type="http://schemas.openxmlformats.org/officeDocument/2006/relationships/slideLayout" Target="../slideLayouts/slideLayout7.xml"/><Relationship Id="rId4" Type="http://schemas.openxmlformats.org/officeDocument/2006/relationships/image" Target="../media/image21.emf"/></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4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alpha val="94000"/>
          </a:schemeClr>
        </a:solidFill>
        <a:effectLst/>
      </p:bgPr>
    </p:bg>
    <p:spTree>
      <p:nvGrpSpPr>
        <p:cNvPr id="1" name=""/>
        <p:cNvGrpSpPr/>
        <p:nvPr/>
      </p:nvGrpSpPr>
      <p:grpSpPr>
        <a:xfrm>
          <a:off x="0" y="0"/>
          <a:ext cx="0" cy="0"/>
          <a:chOff x="0" y="0"/>
          <a:chExt cx="0" cy="0"/>
        </a:xfrm>
      </p:grpSpPr>
      <p:sp>
        <p:nvSpPr>
          <p:cNvPr id="3" name="TextBox 2"/>
          <p:cNvSpPr txBox="1"/>
          <p:nvPr/>
        </p:nvSpPr>
        <p:spPr>
          <a:xfrm>
            <a:off x="467544" y="792480"/>
            <a:ext cx="8136904" cy="4247317"/>
          </a:xfrm>
          <a:prstGeom prst="rect">
            <a:avLst/>
          </a:prstGeom>
          <a:noFill/>
        </p:spPr>
        <p:txBody>
          <a:bodyPr wrap="square" rtlCol="0">
            <a:spAutoFit/>
          </a:bodyPr>
          <a:lstStyle/>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Computer Security</a:t>
            </a:r>
          </a:p>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Access Control</a:t>
            </a:r>
          </a:p>
          <a:p>
            <a:pPr algn="ctr"/>
            <a:endParaRPr lang="en-US" sz="2500" dirty="0">
              <a:latin typeface="Baskerville Bold Italic" charset="0"/>
            </a:endParaRPr>
          </a:p>
          <a:p>
            <a:pPr algn="ctr"/>
            <a:endParaRPr lang="en-US" sz="2500" dirty="0">
              <a:latin typeface="Baskerville Bold Italic" charset="0"/>
            </a:endParaRPr>
          </a:p>
          <a:p>
            <a:pPr algn="ctr"/>
            <a:r>
              <a:rPr lang="en-US" sz="2800" dirty="0">
                <a:solidFill>
                  <a:schemeClr val="tx2"/>
                </a:solidFill>
                <a:effectLst>
                  <a:outerShdw blurRad="63500" dist="38100" dir="5400000" algn="t" rotWithShape="0">
                    <a:prstClr val="black">
                      <a:alpha val="25000"/>
                    </a:prstClr>
                  </a:outerShdw>
                </a:effectLst>
              </a:rPr>
              <a:t>Bojan </a:t>
            </a:r>
            <a:r>
              <a:rPr lang="en-US" sz="2800" dirty="0" err="1">
                <a:solidFill>
                  <a:schemeClr val="tx2"/>
                </a:solidFill>
                <a:effectLst>
                  <a:outerShdw blurRad="63500" dist="38100" dir="5400000" algn="t" rotWithShape="0">
                    <a:prstClr val="black">
                      <a:alpha val="25000"/>
                    </a:prstClr>
                  </a:outerShdw>
                </a:effectLst>
              </a:rPr>
              <a:t>Božić</a:t>
            </a:r>
            <a:endParaRPr lang="en-US" sz="2800" dirty="0">
              <a:solidFill>
                <a:schemeClr val="tx2"/>
              </a:solidFill>
              <a:effectLst>
                <a:outerShdw blurRad="63500" dist="38100" dir="5400000" algn="t" rotWithShape="0">
                  <a:prstClr val="black">
                    <a:alpha val="25000"/>
                  </a:prstClr>
                </a:outerShdw>
              </a:effectLst>
            </a:endParaRPr>
          </a:p>
          <a:p>
            <a:pPr algn="ctr"/>
            <a:endParaRPr lang="en-US" sz="2400" dirty="0">
              <a:solidFill>
                <a:schemeClr val="tx2"/>
              </a:solidFill>
              <a:effectLst>
                <a:outerShdw blurRad="63500" dist="38100" dir="5400000" algn="t" rotWithShape="0">
                  <a:prstClr val="black">
                    <a:alpha val="25000"/>
                  </a:prstClr>
                </a:outerShdw>
              </a:effectLst>
            </a:endParaRPr>
          </a:p>
          <a:p>
            <a:pPr algn="ctr"/>
            <a:r>
              <a:rPr lang="en-US" sz="2400" dirty="0">
                <a:solidFill>
                  <a:schemeClr val="tx2"/>
                </a:solidFill>
                <a:effectLst>
                  <a:outerShdw blurRad="63500" dist="38100" dir="5400000" algn="t" rotWithShape="0">
                    <a:prstClr val="black">
                      <a:alpha val="25000"/>
                    </a:prstClr>
                  </a:outerShdw>
                </a:effectLst>
              </a:rPr>
              <a:t>From: Principles and Practice, 4/e, GE</a:t>
            </a:r>
          </a:p>
          <a:p>
            <a:pPr algn="ctr"/>
            <a:r>
              <a:rPr lang="en-US" sz="2400" dirty="0">
                <a:solidFill>
                  <a:schemeClr val="tx2"/>
                </a:solidFill>
                <a:effectLst>
                  <a:outerShdw blurRad="63500" dist="38100" dir="5400000" algn="t" rotWithShape="0">
                    <a:prstClr val="black">
                      <a:alpha val="25000"/>
                    </a:prstClr>
                  </a:outerShdw>
                </a:effectLst>
              </a:rPr>
              <a:t>By:  William Stallings and Lawrie Brown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2.pdf"/>
          <p:cNvPicPr>
            <a:picLocks noChangeAspect="1"/>
          </p:cNvPicPr>
          <p:nvPr/>
        </p:nvPicPr>
        <p:blipFill rotWithShape="1">
          <a:blip r:embed="rId3">
            <a:extLst>
              <a:ext uri="{28A0092B-C50C-407E-A947-70E740481C1C}">
                <a14:useLocalDpi xmlns:a14="http://schemas.microsoft.com/office/drawing/2010/main" val="0"/>
              </a:ext>
            </a:extLst>
          </a:blip>
          <a:srcRect l="17332" t="2002" r="35292" b="59971"/>
          <a:stretch/>
        </p:blipFill>
        <p:spPr>
          <a:xfrm>
            <a:off x="179512" y="764704"/>
            <a:ext cx="8820472" cy="5470867"/>
          </a:xfrm>
          <a:prstGeom prst="rect">
            <a:avLst/>
          </a:prstGeom>
          <a:solidFill>
            <a:schemeClr val="tx1"/>
          </a:solidFill>
        </p:spPr>
      </p:pic>
      <p:sp>
        <p:nvSpPr>
          <p:cNvPr id="2" name="TextBox 1"/>
          <p:cNvSpPr txBox="1"/>
          <p:nvPr/>
        </p:nvSpPr>
        <p:spPr>
          <a:xfrm>
            <a:off x="1403648" y="5733256"/>
            <a:ext cx="8820472" cy="646331"/>
          </a:xfrm>
          <a:prstGeom prst="rect">
            <a:avLst/>
          </a:prstGeom>
          <a:noFill/>
        </p:spPr>
        <p:txBody>
          <a:bodyPr wrap="square" rtlCol="0">
            <a:spAutoFit/>
          </a:bodyPr>
          <a:lstStyle/>
          <a:p>
            <a:r>
              <a:rPr lang="en-US" b="1" dirty="0">
                <a:solidFill>
                  <a:schemeClr val="bg1"/>
                </a:solidFill>
              </a:rPr>
              <a:t>		Figure 4.2 Example of Access Control Structures</a:t>
            </a:r>
          </a:p>
          <a:p>
            <a:endParaRPr lang="en-US" dirty="0"/>
          </a:p>
        </p:txBody>
      </p:sp>
    </p:spTree>
  </p:cSld>
  <p:clrMapOvr>
    <a:masterClrMapping/>
  </p:clrMapOvr>
  <p:transition spd="med">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2.pdf"/>
          <p:cNvPicPr>
            <a:picLocks noChangeAspect="1"/>
          </p:cNvPicPr>
          <p:nvPr/>
        </p:nvPicPr>
        <p:blipFill rotWithShape="1">
          <a:blip r:embed="rId3">
            <a:extLst>
              <a:ext uri="{28A0092B-C50C-407E-A947-70E740481C1C}">
                <a14:useLocalDpi xmlns:a14="http://schemas.microsoft.com/office/drawing/2010/main" val="0"/>
              </a:ext>
            </a:extLst>
          </a:blip>
          <a:srcRect l="16615" t="36204" r="16045"/>
          <a:stretch/>
        </p:blipFill>
        <p:spPr>
          <a:xfrm>
            <a:off x="323528" y="332656"/>
            <a:ext cx="8557663" cy="6264696"/>
          </a:xfrm>
          <a:prstGeom prst="rect">
            <a:avLst/>
          </a:prstGeom>
          <a:solidFill>
            <a:schemeClr val="tx1"/>
          </a:solidFill>
        </p:spPr>
      </p:pic>
    </p:spTree>
  </p:cSld>
  <p:clrMapOvr>
    <a:masterClrMapping/>
  </p:clrMapOvr>
  <p:transition spd="med">
    <p:wipe dir="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900608" y="44624"/>
            <a:ext cx="8030339" cy="6957392"/>
          </a:xfrm>
          <a:prstGeom prst="rect">
            <a:avLst/>
          </a:prstGeom>
        </p:spPr>
      </p:pic>
      <p:sp>
        <p:nvSpPr>
          <p:cNvPr id="4" name="Rectangle 3"/>
          <p:cNvSpPr/>
          <p:nvPr/>
        </p:nvSpPr>
        <p:spPr>
          <a:xfrm>
            <a:off x="6084168" y="476672"/>
            <a:ext cx="3059832" cy="3170099"/>
          </a:xfrm>
          <a:prstGeom prst="rect">
            <a:avLst/>
          </a:prstGeom>
        </p:spPr>
        <p:txBody>
          <a:bodyPr wrap="square">
            <a:spAutoFit/>
          </a:bodyPr>
          <a:lstStyle/>
          <a:p>
            <a:pPr algn="ctr"/>
            <a:r>
              <a:rPr lang="en-US" sz="4000" dirty="0">
                <a:latin typeface="+mn-lt"/>
              </a:rPr>
              <a:t>Table 4.2  </a:t>
            </a:r>
          </a:p>
          <a:p>
            <a:pPr algn="ctr"/>
            <a:endParaRPr lang="en-US" sz="3200" dirty="0">
              <a:latin typeface="+mn-lt"/>
            </a:endParaRPr>
          </a:p>
          <a:p>
            <a:pPr algn="ctr"/>
            <a:r>
              <a:rPr lang="en-US" sz="3200" dirty="0">
                <a:latin typeface="+mn-lt"/>
              </a:rPr>
              <a:t>Authorization Table </a:t>
            </a:r>
          </a:p>
          <a:p>
            <a:pPr algn="ctr"/>
            <a:r>
              <a:rPr lang="en-US" sz="3200" dirty="0">
                <a:latin typeface="+mn-lt"/>
              </a:rPr>
              <a:t>for Files in Figure 4.2 </a:t>
            </a:r>
          </a:p>
        </p:txBody>
      </p:sp>
      <p:sp>
        <p:nvSpPr>
          <p:cNvPr id="2" name="TextBox 1"/>
          <p:cNvSpPr txBox="1"/>
          <p:nvPr/>
        </p:nvSpPr>
        <p:spPr>
          <a:xfrm>
            <a:off x="6129328" y="6309320"/>
            <a:ext cx="2763151" cy="261610"/>
          </a:xfrm>
          <a:prstGeom prst="rect">
            <a:avLst/>
          </a:prstGeom>
          <a:noFill/>
        </p:spPr>
        <p:txBody>
          <a:bodyPr wrap="square" rtlCol="0">
            <a:spAutoFit/>
          </a:bodyPr>
          <a:lstStyle/>
          <a:p>
            <a:r>
              <a:rPr lang="en-US" sz="1100" dirty="0">
                <a:latin typeface="+mn-lt"/>
              </a:rPr>
              <a:t>(Table is on page 113 in the textbook)</a:t>
            </a:r>
          </a:p>
        </p:txBody>
      </p:sp>
    </p:spTree>
  </p:cSld>
  <p:clrMapOvr>
    <a:masterClrMapping/>
  </p:clrMapOvr>
  <p:transition spd="med">
    <p:pull dir="ld"/>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3.pdf"/>
          <p:cNvPicPr>
            <a:picLocks noChangeAspect="1"/>
          </p:cNvPicPr>
          <p:nvPr/>
        </p:nvPicPr>
        <p:blipFill rotWithShape="1">
          <a:blip r:embed="rId3">
            <a:extLst>
              <a:ext uri="{28A0092B-C50C-407E-A947-70E740481C1C}">
                <a14:useLocalDpi xmlns:a14="http://schemas.microsoft.com/office/drawing/2010/main" val="0"/>
              </a:ext>
            </a:extLst>
          </a:blip>
          <a:srcRect l="7913" t="16851" r="15339" b="30594"/>
          <a:stretch/>
        </p:blipFill>
        <p:spPr>
          <a:xfrm>
            <a:off x="8522" y="1124744"/>
            <a:ext cx="9135478" cy="4740068"/>
          </a:xfrm>
          <a:prstGeom prst="rect">
            <a:avLst/>
          </a:prstGeom>
          <a:solidFill>
            <a:schemeClr val="tx1"/>
          </a:solidFill>
        </p:spPr>
      </p:pic>
    </p:spTree>
  </p:cSld>
  <p:clrMapOvr>
    <a:masterClrMapping/>
  </p:clrMapOvr>
  <p:transition spd="med">
    <p:pull dir="l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12200" b="4851"/>
          <a:stretch/>
        </p:blipFill>
        <p:spPr>
          <a:xfrm>
            <a:off x="1763688" y="332656"/>
            <a:ext cx="5768928" cy="6192688"/>
          </a:xfrm>
          <a:prstGeom prst="rect">
            <a:avLst/>
          </a:prstGeom>
          <a:solidFill>
            <a:schemeClr val="tx1"/>
          </a:solidFill>
        </p:spPr>
      </p:pic>
    </p:spTree>
  </p:cSld>
  <p:clrMapOvr>
    <a:masterClrMapping/>
  </p:clrMapOvr>
  <p:transition spd="med">
    <p:dissolv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44036" name="TextBox 29"/>
          <p:cNvSpPr txBox="1">
            <a:spLocks noChangeArrowheads="1"/>
          </p:cNvSpPr>
          <p:nvPr/>
        </p:nvSpPr>
        <p:spPr bwMode="auto">
          <a:xfrm>
            <a:off x="228600" y="6248400"/>
            <a:ext cx="6553200" cy="369888"/>
          </a:xfrm>
          <a:prstGeom prst="rect">
            <a:avLst/>
          </a:prstGeom>
          <a:ln w="9525">
            <a:noFill/>
            <a:miter lim="800000"/>
            <a:headEnd/>
            <a:tailEnd/>
          </a:ln>
        </p:spPr>
        <p:txBody>
          <a:bodyPr>
            <a:prstTxWarp prst="textNoShape">
              <a:avLst/>
            </a:prstTxWarp>
            <a:spAutoFit/>
          </a:bodyPr>
          <a:lstStyle/>
          <a:p>
            <a:endParaRPr lang="en-US"/>
          </a:p>
        </p:txBody>
      </p:sp>
      <p:sp>
        <p:nvSpPr>
          <p:cNvPr id="4" name="TextBox 3"/>
          <p:cNvSpPr txBox="1"/>
          <p:nvPr/>
        </p:nvSpPr>
        <p:spPr>
          <a:xfrm>
            <a:off x="7740352" y="1124744"/>
            <a:ext cx="1403648" cy="2031325"/>
          </a:xfrm>
          <a:prstGeom prst="rect">
            <a:avLst/>
          </a:prstGeom>
          <a:noFill/>
        </p:spPr>
        <p:txBody>
          <a:bodyPr wrap="square" rtlCol="0">
            <a:spAutoFit/>
          </a:bodyPr>
          <a:lstStyle/>
          <a:p>
            <a:pPr algn="ctr"/>
            <a:r>
              <a:rPr lang="en-US" b="1" dirty="0">
                <a:latin typeface="+mn-lt"/>
              </a:rPr>
              <a:t>Table 4.3</a:t>
            </a:r>
          </a:p>
          <a:p>
            <a:pPr algn="ctr"/>
            <a:endParaRPr lang="en-US" b="1" dirty="0">
              <a:latin typeface="+mn-lt"/>
            </a:endParaRPr>
          </a:p>
          <a:p>
            <a:pPr algn="ctr"/>
            <a:r>
              <a:rPr lang="en-US" b="1" dirty="0">
                <a:latin typeface="+mn-lt"/>
              </a:rPr>
              <a:t>  Access Control System Commands</a:t>
            </a:r>
          </a:p>
          <a:p>
            <a:endParaRPr lang="en-US" dirty="0"/>
          </a:p>
        </p:txBody>
      </p:sp>
      <p:pic>
        <p:nvPicPr>
          <p:cNvPr id="2" name="Picture 1"/>
          <p:cNvPicPr>
            <a:picLocks noChangeAspect="1"/>
          </p:cNvPicPr>
          <p:nvPr/>
        </p:nvPicPr>
        <p:blipFill>
          <a:blip r:embed="rId3"/>
          <a:stretch>
            <a:fillRect/>
          </a:stretch>
        </p:blipFill>
        <p:spPr>
          <a:xfrm>
            <a:off x="127213" y="280654"/>
            <a:ext cx="7619302" cy="6577346"/>
          </a:xfrm>
          <a:prstGeom prst="rect">
            <a:avLst/>
          </a:prstGeom>
        </p:spPr>
      </p:pic>
      <p:sp>
        <p:nvSpPr>
          <p:cNvPr id="5" name="TextBox 4"/>
          <p:cNvSpPr txBox="1"/>
          <p:nvPr/>
        </p:nvSpPr>
        <p:spPr>
          <a:xfrm>
            <a:off x="7860182" y="5986193"/>
            <a:ext cx="1170151" cy="577081"/>
          </a:xfrm>
          <a:prstGeom prst="rect">
            <a:avLst/>
          </a:prstGeom>
          <a:noFill/>
        </p:spPr>
        <p:txBody>
          <a:bodyPr wrap="square" rtlCol="0">
            <a:spAutoFit/>
          </a:bodyPr>
          <a:lstStyle/>
          <a:p>
            <a:r>
              <a:rPr lang="en-US" sz="1050" dirty="0">
                <a:latin typeface="+mn-lt"/>
              </a:rPr>
              <a:t>(Table is on page 116 in the textbook)</a:t>
            </a:r>
          </a:p>
        </p:txBody>
      </p:sp>
    </p:spTree>
  </p:cSld>
  <p:clrMapOvr>
    <a:masterClrMapping/>
  </p:clrMapOvr>
  <p:transition spd="med">
    <p:wipe dir="d"/>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2"/>
          <p:cNvSpPr>
            <a:spLocks noGrp="1" noChangeArrowheads="1"/>
          </p:cNvSpPr>
          <p:nvPr>
            <p:ph type="title"/>
          </p:nvPr>
        </p:nvSpPr>
        <p:spPr>
          <a:xfrm>
            <a:off x="0" y="-243408"/>
            <a:ext cx="9144000" cy="1600200"/>
          </a:xfrm>
        </p:spPr>
        <p:txBody>
          <a:bodyPr wrap="square" numCol="1" anchorCtr="0" compatLnSpc="1">
            <a:prstTxWarp prst="textNoShape">
              <a:avLst/>
            </a:prstTxWarp>
          </a:bodyPr>
          <a:lstStyle/>
          <a:p>
            <a:pPr eaLnBrk="1" hangingPunct="1">
              <a:defRPr/>
            </a:pPr>
            <a:r>
              <a:rPr lang="en-US" dirty="0">
                <a:solidFill>
                  <a:schemeClr val="accent6">
                    <a:lumMod val="40000"/>
                    <a:lumOff val="60000"/>
                  </a:schemeClr>
                </a:solidFill>
                <a:effectLst>
                  <a:outerShdw blurRad="38100" dist="38100" dir="2700000" algn="tl">
                    <a:srgbClr val="000000">
                      <a:alpha val="43137"/>
                    </a:srgbClr>
                  </a:outerShdw>
                </a:effectLst>
                <a:ea typeface="ＭＳ Ｐゴシック" pitchFamily="-1" charset="-128"/>
                <a:cs typeface="ＭＳ Ｐゴシック" pitchFamily="-1" charset="-128"/>
              </a:rPr>
              <a:t>Protection Domains</a:t>
            </a:r>
          </a:p>
        </p:txBody>
      </p:sp>
      <p:sp>
        <p:nvSpPr>
          <p:cNvPr id="231427" name="Rectangle 3"/>
          <p:cNvSpPr>
            <a:spLocks noGrp="1" noChangeArrowheads="1"/>
          </p:cNvSpPr>
          <p:nvPr>
            <p:ph idx="1"/>
          </p:nvPr>
        </p:nvSpPr>
        <p:spPr>
          <a:xfrm>
            <a:off x="457200" y="1828800"/>
            <a:ext cx="8305800" cy="5029200"/>
          </a:xfrm>
        </p:spPr>
        <p:txBody>
          <a:bodyPr wrap="square" numCol="1" anchor="t" anchorCtr="0" compatLnSpc="1">
            <a:prstTxWarp prst="textNoShape">
              <a:avLst/>
            </a:prstTxWarp>
            <a:normAutofit lnSpcReduction="10000"/>
          </a:bodyPr>
          <a:lstStyle/>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Set of objects together with access rights to those objects</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More flexibility when associating capabilities with protection domains</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In terms of the access matrix, a row defines a protection domain</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User can spawn processes with a subset of the access rights of the user</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Association between a process and a domain can be static or dynamic</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In user mode certain areas of memory are protected from use and certain instructions may not be executed</a:t>
            </a:r>
          </a:p>
          <a:p>
            <a:pPr eaLnBrk="1" hangingPunct="1">
              <a:lnSpc>
                <a:spcPct val="90000"/>
              </a:lnSpc>
              <a:spcBef>
                <a:spcPts val="1400"/>
              </a:spcBef>
              <a:buSzPct val="120000"/>
              <a:buFont typeface="Arial"/>
              <a:buChar char="•"/>
              <a:defRPr/>
            </a:pPr>
            <a:r>
              <a:rPr lang="en-US" sz="2200" dirty="0">
                <a:effectLst>
                  <a:outerShdw blurRad="38100" dist="38100" dir="2700000" algn="tl">
                    <a:srgbClr val="0064E2"/>
                  </a:outerShdw>
                </a:effectLst>
                <a:ea typeface="ＭＳ Ｐゴシック" pitchFamily="-1" charset="-128"/>
                <a:cs typeface="ＭＳ Ｐゴシック" pitchFamily="-1" charset="-128"/>
              </a:rPr>
              <a:t>In kernel mode privileged instructions may be executed and protected areas of memory may be accessed</a:t>
            </a:r>
          </a:p>
          <a:p>
            <a:pPr eaLnBrk="1" hangingPunct="1">
              <a:lnSpc>
                <a:spcPct val="90000"/>
              </a:lnSpc>
              <a:buFont typeface="Wingdings" pitchFamily="-1" charset="2"/>
              <a:buChar char=""/>
              <a:defRPr/>
            </a:pPr>
            <a:endParaRPr lang="en-US" sz="2200" dirty="0">
              <a:effectLst>
                <a:outerShdw blurRad="38100" dist="38100" dir="2700000" algn="tl">
                  <a:srgbClr val="0064E2"/>
                </a:outerShdw>
              </a:effectLst>
              <a:ea typeface="ＭＳ Ｐゴシック" pitchFamily="-1" charset="-128"/>
              <a:cs typeface="ＭＳ Ｐゴシック" pitchFamily="-1" charset="-128"/>
            </a:endParaRPr>
          </a:p>
          <a:p>
            <a:pPr eaLnBrk="1" hangingPunct="1">
              <a:lnSpc>
                <a:spcPct val="90000"/>
              </a:lnSpc>
              <a:buFont typeface="Wingdings" pitchFamily="-1" charset="2"/>
              <a:buNone/>
              <a:defRPr/>
            </a:pPr>
            <a:endParaRPr lang="en-US" sz="2200" dirty="0">
              <a:effectLst>
                <a:outerShdw blurRad="38100" dist="38100" dir="2700000" algn="tl">
                  <a:srgbClr val="0064E2"/>
                </a:outerShdw>
              </a:effectLst>
              <a:ea typeface="ＭＳ Ｐゴシック" pitchFamily="-1" charset="-128"/>
              <a:cs typeface="ＭＳ Ｐゴシック" pitchFamily="-1" charset="-128"/>
            </a:endParaRPr>
          </a:p>
          <a:p>
            <a:pPr lvl="2" eaLnBrk="1" hangingPunct="1">
              <a:lnSpc>
                <a:spcPct val="90000"/>
              </a:lnSpc>
              <a:buFont typeface="Wingdings" pitchFamily="-1" charset="2"/>
              <a:buChar char=""/>
              <a:defRPr/>
            </a:pPr>
            <a:endParaRPr lang="en-US" sz="1900" dirty="0">
              <a:effectLst>
                <a:outerShdw blurRad="38100" dist="38100" dir="2700000" algn="tl">
                  <a:srgbClr val="0064E2"/>
                </a:outerShdw>
              </a:effectLst>
              <a:ea typeface="ＭＳ Ｐゴシック" pitchFamily="-1" charset="-128"/>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grpId="0" nodeType="withEffect">
                                  <p:stCondLst>
                                    <p:cond delay="0"/>
                                  </p:stCondLst>
                                  <p:childTnLst>
                                    <p:set>
                                      <p:cBhvr>
                                        <p:cTn id="6" dur="1" fill="hold">
                                          <p:stCondLst>
                                            <p:cond delay="0"/>
                                          </p:stCondLst>
                                        </p:cTn>
                                        <p:tgtEl>
                                          <p:spTgt spid="231427">
                                            <p:txEl>
                                              <p:pRg st="0" end="0"/>
                                            </p:txEl>
                                          </p:spTgt>
                                        </p:tgtEl>
                                        <p:attrNameLst>
                                          <p:attrName>style.visibility</p:attrName>
                                        </p:attrNameLst>
                                      </p:cBhvr>
                                      <p:to>
                                        <p:strVal val="visible"/>
                                      </p:to>
                                    </p:set>
                                    <p:anim calcmode="lin" valueType="num">
                                      <p:cBhvr>
                                        <p:cTn id="7" dur="500" decel="50000" fill="hold">
                                          <p:stCondLst>
                                            <p:cond delay="0"/>
                                          </p:stCondLst>
                                        </p:cTn>
                                        <p:tgtEl>
                                          <p:spTgt spid="231427">
                                            <p:txEl>
                                              <p:pRg st="0" end="0"/>
                                            </p:txEl>
                                          </p:spTgt>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231427">
                                            <p:txEl>
                                              <p:pRg st="0" end="0"/>
                                            </p:txEl>
                                          </p:spTgt>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231427">
                                            <p:txEl>
                                              <p:pRg st="0" end="0"/>
                                            </p:txEl>
                                          </p:spTgt>
                                        </p:tgtEl>
                                        <p:attrNameLst>
                                          <p:attrName>ppt_w</p:attrName>
                                        </p:attrNameLst>
                                      </p:cBhvr>
                                      <p:tavLst>
                                        <p:tav tm="0">
                                          <p:val>
                                            <p:strVal val="#ppt_w*.05"/>
                                          </p:val>
                                        </p:tav>
                                        <p:tav tm="100000">
                                          <p:val>
                                            <p:strVal val="#ppt_w"/>
                                          </p:val>
                                        </p:tav>
                                      </p:tavLst>
                                    </p:anim>
                                    <p:anim calcmode="lin" valueType="num">
                                      <p:cBhvr>
                                        <p:cTn id="10" dur="1000" fill="hold"/>
                                        <p:tgtEl>
                                          <p:spTgt spid="231427">
                                            <p:txEl>
                                              <p:pRg st="0" end="0"/>
                                            </p:txEl>
                                          </p:spTgt>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231427">
                                            <p:txEl>
                                              <p:pRg st="0" end="0"/>
                                            </p:txEl>
                                          </p:spTgt>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231427">
                                            <p:txEl>
                                              <p:pRg st="0" end="0"/>
                                            </p:txEl>
                                          </p:spTgt>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231427">
                                            <p:txEl>
                                              <p:pRg st="0" end="0"/>
                                            </p:txEl>
                                          </p:spTgt>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231427">
                                            <p:txEl>
                                              <p:pRg st="0" end="0"/>
                                            </p:txEl>
                                          </p:spTgt>
                                        </p:tgtEl>
                                      </p:cBhvr>
                                    </p:animEffect>
                                  </p:childTnLst>
                                </p:cTn>
                              </p:par>
                              <p:par>
                                <p:cTn id="15" presetID="25" presetClass="entr" presetSubtype="0" fill="hold" grpId="0" nodeType="withEffect">
                                  <p:stCondLst>
                                    <p:cond delay="0"/>
                                  </p:stCondLst>
                                  <p:childTnLst>
                                    <p:set>
                                      <p:cBhvr>
                                        <p:cTn id="16" dur="1" fill="hold">
                                          <p:stCondLst>
                                            <p:cond delay="0"/>
                                          </p:stCondLst>
                                        </p:cTn>
                                        <p:tgtEl>
                                          <p:spTgt spid="231427">
                                            <p:txEl>
                                              <p:pRg st="1" end="1"/>
                                            </p:txEl>
                                          </p:spTgt>
                                        </p:tgtEl>
                                        <p:attrNameLst>
                                          <p:attrName>style.visibility</p:attrName>
                                        </p:attrNameLst>
                                      </p:cBhvr>
                                      <p:to>
                                        <p:strVal val="visible"/>
                                      </p:to>
                                    </p:set>
                                    <p:anim calcmode="lin" valueType="num">
                                      <p:cBhvr>
                                        <p:cTn id="17" dur="1000" decel="50000" fill="hold">
                                          <p:stCondLst>
                                            <p:cond delay="0"/>
                                          </p:stCondLst>
                                        </p:cTn>
                                        <p:tgtEl>
                                          <p:spTgt spid="231427">
                                            <p:txEl>
                                              <p:pRg st="1" end="1"/>
                                            </p:txEl>
                                          </p:spTgt>
                                        </p:tgtEl>
                                        <p:attrNameLst>
                                          <p:attrName>style.rotation</p:attrName>
                                        </p:attrNameLst>
                                      </p:cBhvr>
                                      <p:tavLst>
                                        <p:tav tm="0">
                                          <p:val>
                                            <p:fltVal val="-90"/>
                                          </p:val>
                                        </p:tav>
                                        <p:tav tm="100000">
                                          <p:val>
                                            <p:fltVal val="0"/>
                                          </p:val>
                                        </p:tav>
                                      </p:tavLst>
                                    </p:anim>
                                    <p:anim calcmode="lin" valueType="num">
                                      <p:cBhvr>
                                        <p:cTn id="18" dur="1000" decel="50000" fill="hold">
                                          <p:stCondLst>
                                            <p:cond delay="0"/>
                                          </p:stCondLst>
                                        </p:cTn>
                                        <p:tgtEl>
                                          <p:spTgt spid="231427">
                                            <p:txEl>
                                              <p:pRg st="1" end="1"/>
                                            </p:txEl>
                                          </p:spTgt>
                                        </p:tgtEl>
                                        <p:attrNameLst>
                                          <p:attrName>ppt_w</p:attrName>
                                        </p:attrNameLst>
                                      </p:cBhvr>
                                      <p:tavLst>
                                        <p:tav tm="0">
                                          <p:val>
                                            <p:strVal val="#ppt_w"/>
                                          </p:val>
                                        </p:tav>
                                        <p:tav tm="100000">
                                          <p:val>
                                            <p:strVal val="#ppt_w*.05"/>
                                          </p:val>
                                        </p:tav>
                                      </p:tavLst>
                                    </p:anim>
                                    <p:anim calcmode="lin" valueType="num">
                                      <p:cBhvr>
                                        <p:cTn id="19" dur="1000" accel="50000" fill="hold">
                                          <p:stCondLst>
                                            <p:cond delay="1000"/>
                                          </p:stCondLst>
                                        </p:cTn>
                                        <p:tgtEl>
                                          <p:spTgt spid="231427">
                                            <p:txEl>
                                              <p:pRg st="1" end="1"/>
                                            </p:txEl>
                                          </p:spTgt>
                                        </p:tgtEl>
                                        <p:attrNameLst>
                                          <p:attrName>ppt_w</p:attrName>
                                        </p:attrNameLst>
                                      </p:cBhvr>
                                      <p:tavLst>
                                        <p:tav tm="0">
                                          <p:val>
                                            <p:strVal val="#ppt_w*.05"/>
                                          </p:val>
                                        </p:tav>
                                        <p:tav tm="100000">
                                          <p:val>
                                            <p:strVal val="#ppt_w"/>
                                          </p:val>
                                        </p:tav>
                                      </p:tavLst>
                                    </p:anim>
                                    <p:anim calcmode="lin" valueType="num">
                                      <p:cBhvr>
                                        <p:cTn id="20" dur="2000" fill="hold"/>
                                        <p:tgtEl>
                                          <p:spTgt spid="231427">
                                            <p:txEl>
                                              <p:pRg st="1" end="1"/>
                                            </p:txEl>
                                          </p:spTgt>
                                        </p:tgtEl>
                                        <p:attrNameLst>
                                          <p:attrName>ppt_h</p:attrName>
                                        </p:attrNameLst>
                                      </p:cBhvr>
                                      <p:tavLst>
                                        <p:tav tm="0">
                                          <p:val>
                                            <p:strVal val="#ppt_h"/>
                                          </p:val>
                                        </p:tav>
                                        <p:tav tm="100000">
                                          <p:val>
                                            <p:strVal val="#ppt_h"/>
                                          </p:val>
                                        </p:tav>
                                      </p:tavLst>
                                    </p:anim>
                                    <p:anim calcmode="lin" valueType="num">
                                      <p:cBhvr>
                                        <p:cTn id="21" dur="1000" decel="50000" fill="hold">
                                          <p:stCondLst>
                                            <p:cond delay="0"/>
                                          </p:stCondLst>
                                        </p:cTn>
                                        <p:tgtEl>
                                          <p:spTgt spid="231427">
                                            <p:txEl>
                                              <p:pRg st="1" end="1"/>
                                            </p:txEl>
                                          </p:spTgt>
                                        </p:tgtEl>
                                        <p:attrNameLst>
                                          <p:attrName>ppt_x</p:attrName>
                                        </p:attrNameLst>
                                      </p:cBhvr>
                                      <p:tavLst>
                                        <p:tav tm="0">
                                          <p:val>
                                            <p:strVal val="#ppt_x+.4"/>
                                          </p:val>
                                        </p:tav>
                                        <p:tav tm="100000">
                                          <p:val>
                                            <p:strVal val="#ppt_x"/>
                                          </p:val>
                                        </p:tav>
                                      </p:tavLst>
                                    </p:anim>
                                    <p:anim calcmode="lin" valueType="num">
                                      <p:cBhvr>
                                        <p:cTn id="22" dur="1000" decel="50000" fill="hold">
                                          <p:stCondLst>
                                            <p:cond delay="0"/>
                                          </p:stCondLst>
                                        </p:cTn>
                                        <p:tgtEl>
                                          <p:spTgt spid="231427">
                                            <p:txEl>
                                              <p:pRg st="1" end="1"/>
                                            </p:txEl>
                                          </p:spTgt>
                                        </p:tgtEl>
                                        <p:attrNameLst>
                                          <p:attrName>ppt_y</p:attrName>
                                        </p:attrNameLst>
                                      </p:cBhvr>
                                      <p:tavLst>
                                        <p:tav tm="0">
                                          <p:val>
                                            <p:strVal val="#ppt_y-.2"/>
                                          </p:val>
                                        </p:tav>
                                        <p:tav tm="100000">
                                          <p:val>
                                            <p:strVal val="#ppt_y+.1"/>
                                          </p:val>
                                        </p:tav>
                                      </p:tavLst>
                                    </p:anim>
                                    <p:anim calcmode="lin" valueType="num">
                                      <p:cBhvr>
                                        <p:cTn id="23" dur="1000" accel="50000" fill="hold">
                                          <p:stCondLst>
                                            <p:cond delay="1000"/>
                                          </p:stCondLst>
                                        </p:cTn>
                                        <p:tgtEl>
                                          <p:spTgt spid="231427">
                                            <p:txEl>
                                              <p:pRg st="1" end="1"/>
                                            </p:txEl>
                                          </p:spTgt>
                                        </p:tgtEl>
                                        <p:attrNameLst>
                                          <p:attrName>ppt_y</p:attrName>
                                        </p:attrNameLst>
                                      </p:cBhvr>
                                      <p:tavLst>
                                        <p:tav tm="0">
                                          <p:val>
                                            <p:strVal val="#ppt_y+.1"/>
                                          </p:val>
                                        </p:tav>
                                        <p:tav tm="100000">
                                          <p:val>
                                            <p:strVal val="#ppt_y"/>
                                          </p:val>
                                        </p:tav>
                                      </p:tavLst>
                                    </p:anim>
                                    <p:animEffect transition="in" filter="fade">
                                      <p:cBhvr>
                                        <p:cTn id="24" dur="2000" decel="50000">
                                          <p:stCondLst>
                                            <p:cond delay="0"/>
                                          </p:stCondLst>
                                        </p:cTn>
                                        <p:tgtEl>
                                          <p:spTgt spid="231427">
                                            <p:txEl>
                                              <p:pRg st="1" end="1"/>
                                            </p:txEl>
                                          </p:spTgt>
                                        </p:tgtEl>
                                      </p:cBhvr>
                                    </p:animEffect>
                                  </p:childTnLst>
                                </p:cTn>
                              </p:par>
                              <p:par>
                                <p:cTn id="25" presetID="25" presetClass="entr" presetSubtype="0" fill="hold" grpId="0" nodeType="withEffect">
                                  <p:stCondLst>
                                    <p:cond delay="0"/>
                                  </p:stCondLst>
                                  <p:childTnLst>
                                    <p:set>
                                      <p:cBhvr>
                                        <p:cTn id="26" dur="1" fill="hold">
                                          <p:stCondLst>
                                            <p:cond delay="0"/>
                                          </p:stCondLst>
                                        </p:cTn>
                                        <p:tgtEl>
                                          <p:spTgt spid="231427">
                                            <p:txEl>
                                              <p:pRg st="2" end="2"/>
                                            </p:txEl>
                                          </p:spTgt>
                                        </p:tgtEl>
                                        <p:attrNameLst>
                                          <p:attrName>style.visibility</p:attrName>
                                        </p:attrNameLst>
                                      </p:cBhvr>
                                      <p:to>
                                        <p:strVal val="visible"/>
                                      </p:to>
                                    </p:set>
                                    <p:anim calcmode="lin" valueType="num">
                                      <p:cBhvr>
                                        <p:cTn id="27" dur="500" decel="50000" fill="hold">
                                          <p:stCondLst>
                                            <p:cond delay="0"/>
                                          </p:stCondLst>
                                        </p:cTn>
                                        <p:tgtEl>
                                          <p:spTgt spid="231427">
                                            <p:txEl>
                                              <p:pRg st="2" end="2"/>
                                            </p:txEl>
                                          </p:spTgt>
                                        </p:tgtEl>
                                        <p:attrNameLst>
                                          <p:attrName>style.rotation</p:attrName>
                                        </p:attrNameLst>
                                      </p:cBhvr>
                                      <p:tavLst>
                                        <p:tav tm="0">
                                          <p:val>
                                            <p:fltVal val="-90"/>
                                          </p:val>
                                        </p:tav>
                                        <p:tav tm="100000">
                                          <p:val>
                                            <p:fltVal val="0"/>
                                          </p:val>
                                        </p:tav>
                                      </p:tavLst>
                                    </p:anim>
                                    <p:anim calcmode="lin" valueType="num">
                                      <p:cBhvr>
                                        <p:cTn id="28" dur="500" decel="50000" fill="hold">
                                          <p:stCondLst>
                                            <p:cond delay="0"/>
                                          </p:stCondLst>
                                        </p:cTn>
                                        <p:tgtEl>
                                          <p:spTgt spid="231427">
                                            <p:txEl>
                                              <p:pRg st="2" end="2"/>
                                            </p:txEl>
                                          </p:spTgt>
                                        </p:tgtEl>
                                        <p:attrNameLst>
                                          <p:attrName>ppt_w</p:attrName>
                                        </p:attrNameLst>
                                      </p:cBhvr>
                                      <p:tavLst>
                                        <p:tav tm="0">
                                          <p:val>
                                            <p:strVal val="#ppt_w"/>
                                          </p:val>
                                        </p:tav>
                                        <p:tav tm="100000">
                                          <p:val>
                                            <p:strVal val="#ppt_w*.05"/>
                                          </p:val>
                                        </p:tav>
                                      </p:tavLst>
                                    </p:anim>
                                    <p:anim calcmode="lin" valueType="num">
                                      <p:cBhvr>
                                        <p:cTn id="29" dur="500" accel="50000" fill="hold">
                                          <p:stCondLst>
                                            <p:cond delay="500"/>
                                          </p:stCondLst>
                                        </p:cTn>
                                        <p:tgtEl>
                                          <p:spTgt spid="231427">
                                            <p:txEl>
                                              <p:pRg st="2" end="2"/>
                                            </p:txEl>
                                          </p:spTgt>
                                        </p:tgtEl>
                                        <p:attrNameLst>
                                          <p:attrName>ppt_w</p:attrName>
                                        </p:attrNameLst>
                                      </p:cBhvr>
                                      <p:tavLst>
                                        <p:tav tm="0">
                                          <p:val>
                                            <p:strVal val="#ppt_w*.05"/>
                                          </p:val>
                                        </p:tav>
                                        <p:tav tm="100000">
                                          <p:val>
                                            <p:strVal val="#ppt_w"/>
                                          </p:val>
                                        </p:tav>
                                      </p:tavLst>
                                    </p:anim>
                                    <p:anim calcmode="lin" valueType="num">
                                      <p:cBhvr>
                                        <p:cTn id="30" dur="1000" fill="hold"/>
                                        <p:tgtEl>
                                          <p:spTgt spid="231427">
                                            <p:txEl>
                                              <p:pRg st="2" end="2"/>
                                            </p:txEl>
                                          </p:spTgt>
                                        </p:tgtEl>
                                        <p:attrNameLst>
                                          <p:attrName>ppt_h</p:attrName>
                                        </p:attrNameLst>
                                      </p:cBhvr>
                                      <p:tavLst>
                                        <p:tav tm="0">
                                          <p:val>
                                            <p:strVal val="#ppt_h"/>
                                          </p:val>
                                        </p:tav>
                                        <p:tav tm="100000">
                                          <p:val>
                                            <p:strVal val="#ppt_h"/>
                                          </p:val>
                                        </p:tav>
                                      </p:tavLst>
                                    </p:anim>
                                    <p:anim calcmode="lin" valueType="num">
                                      <p:cBhvr>
                                        <p:cTn id="31" dur="500" decel="50000" fill="hold">
                                          <p:stCondLst>
                                            <p:cond delay="0"/>
                                          </p:stCondLst>
                                        </p:cTn>
                                        <p:tgtEl>
                                          <p:spTgt spid="231427">
                                            <p:txEl>
                                              <p:pRg st="2" end="2"/>
                                            </p:txEl>
                                          </p:spTgt>
                                        </p:tgtEl>
                                        <p:attrNameLst>
                                          <p:attrName>ppt_x</p:attrName>
                                        </p:attrNameLst>
                                      </p:cBhvr>
                                      <p:tavLst>
                                        <p:tav tm="0">
                                          <p:val>
                                            <p:strVal val="#ppt_x+.4"/>
                                          </p:val>
                                        </p:tav>
                                        <p:tav tm="100000">
                                          <p:val>
                                            <p:strVal val="#ppt_x"/>
                                          </p:val>
                                        </p:tav>
                                      </p:tavLst>
                                    </p:anim>
                                    <p:anim calcmode="lin" valueType="num">
                                      <p:cBhvr>
                                        <p:cTn id="32" dur="500" decel="50000" fill="hold">
                                          <p:stCondLst>
                                            <p:cond delay="0"/>
                                          </p:stCondLst>
                                        </p:cTn>
                                        <p:tgtEl>
                                          <p:spTgt spid="231427">
                                            <p:txEl>
                                              <p:pRg st="2" end="2"/>
                                            </p:txEl>
                                          </p:spTgt>
                                        </p:tgtEl>
                                        <p:attrNameLst>
                                          <p:attrName>ppt_y</p:attrName>
                                        </p:attrNameLst>
                                      </p:cBhvr>
                                      <p:tavLst>
                                        <p:tav tm="0">
                                          <p:val>
                                            <p:strVal val="#ppt_y-.2"/>
                                          </p:val>
                                        </p:tav>
                                        <p:tav tm="100000">
                                          <p:val>
                                            <p:strVal val="#ppt_y+.1"/>
                                          </p:val>
                                        </p:tav>
                                      </p:tavLst>
                                    </p:anim>
                                    <p:anim calcmode="lin" valueType="num">
                                      <p:cBhvr>
                                        <p:cTn id="33" dur="500" accel="50000" fill="hold">
                                          <p:stCondLst>
                                            <p:cond delay="500"/>
                                          </p:stCondLst>
                                        </p:cTn>
                                        <p:tgtEl>
                                          <p:spTgt spid="231427">
                                            <p:txEl>
                                              <p:pRg st="2" end="2"/>
                                            </p:txEl>
                                          </p:spTgt>
                                        </p:tgtEl>
                                        <p:attrNameLst>
                                          <p:attrName>ppt_y</p:attrName>
                                        </p:attrNameLst>
                                      </p:cBhvr>
                                      <p:tavLst>
                                        <p:tav tm="0">
                                          <p:val>
                                            <p:strVal val="#ppt_y+.1"/>
                                          </p:val>
                                        </p:tav>
                                        <p:tav tm="100000">
                                          <p:val>
                                            <p:strVal val="#ppt_y"/>
                                          </p:val>
                                        </p:tav>
                                      </p:tavLst>
                                    </p:anim>
                                    <p:animEffect transition="in" filter="fade">
                                      <p:cBhvr>
                                        <p:cTn id="34" dur="1000" decel="50000">
                                          <p:stCondLst>
                                            <p:cond delay="0"/>
                                          </p:stCondLst>
                                        </p:cTn>
                                        <p:tgtEl>
                                          <p:spTgt spid="231427">
                                            <p:txEl>
                                              <p:pRg st="2" end="2"/>
                                            </p:txEl>
                                          </p:spTgt>
                                        </p:tgtEl>
                                      </p:cBhvr>
                                    </p:animEffect>
                                  </p:childTnLst>
                                </p:cTn>
                              </p:par>
                              <p:par>
                                <p:cTn id="35" presetID="25" presetClass="entr" presetSubtype="0" fill="hold" grpId="0" nodeType="withEffect">
                                  <p:stCondLst>
                                    <p:cond delay="0"/>
                                  </p:stCondLst>
                                  <p:childTnLst>
                                    <p:set>
                                      <p:cBhvr>
                                        <p:cTn id="36" dur="1" fill="hold">
                                          <p:stCondLst>
                                            <p:cond delay="0"/>
                                          </p:stCondLst>
                                        </p:cTn>
                                        <p:tgtEl>
                                          <p:spTgt spid="231427">
                                            <p:txEl>
                                              <p:pRg st="3" end="3"/>
                                            </p:txEl>
                                          </p:spTgt>
                                        </p:tgtEl>
                                        <p:attrNameLst>
                                          <p:attrName>style.visibility</p:attrName>
                                        </p:attrNameLst>
                                      </p:cBhvr>
                                      <p:to>
                                        <p:strVal val="visible"/>
                                      </p:to>
                                    </p:set>
                                    <p:anim calcmode="lin" valueType="num">
                                      <p:cBhvr>
                                        <p:cTn id="37" dur="1000" decel="50000" fill="hold">
                                          <p:stCondLst>
                                            <p:cond delay="0"/>
                                          </p:stCondLst>
                                        </p:cTn>
                                        <p:tgtEl>
                                          <p:spTgt spid="231427">
                                            <p:txEl>
                                              <p:pRg st="3" end="3"/>
                                            </p:txEl>
                                          </p:spTgt>
                                        </p:tgtEl>
                                        <p:attrNameLst>
                                          <p:attrName>style.rotation</p:attrName>
                                        </p:attrNameLst>
                                      </p:cBhvr>
                                      <p:tavLst>
                                        <p:tav tm="0">
                                          <p:val>
                                            <p:fltVal val="-90"/>
                                          </p:val>
                                        </p:tav>
                                        <p:tav tm="100000">
                                          <p:val>
                                            <p:fltVal val="0"/>
                                          </p:val>
                                        </p:tav>
                                      </p:tavLst>
                                    </p:anim>
                                    <p:anim calcmode="lin" valueType="num">
                                      <p:cBhvr>
                                        <p:cTn id="38" dur="1000" decel="50000" fill="hold">
                                          <p:stCondLst>
                                            <p:cond delay="0"/>
                                          </p:stCondLst>
                                        </p:cTn>
                                        <p:tgtEl>
                                          <p:spTgt spid="231427">
                                            <p:txEl>
                                              <p:pRg st="3" end="3"/>
                                            </p:txEl>
                                          </p:spTgt>
                                        </p:tgtEl>
                                        <p:attrNameLst>
                                          <p:attrName>ppt_w</p:attrName>
                                        </p:attrNameLst>
                                      </p:cBhvr>
                                      <p:tavLst>
                                        <p:tav tm="0">
                                          <p:val>
                                            <p:strVal val="#ppt_w"/>
                                          </p:val>
                                        </p:tav>
                                        <p:tav tm="100000">
                                          <p:val>
                                            <p:strVal val="#ppt_w*.05"/>
                                          </p:val>
                                        </p:tav>
                                      </p:tavLst>
                                    </p:anim>
                                    <p:anim calcmode="lin" valueType="num">
                                      <p:cBhvr>
                                        <p:cTn id="39" dur="1000" accel="50000" fill="hold">
                                          <p:stCondLst>
                                            <p:cond delay="1000"/>
                                          </p:stCondLst>
                                        </p:cTn>
                                        <p:tgtEl>
                                          <p:spTgt spid="231427">
                                            <p:txEl>
                                              <p:pRg st="3" end="3"/>
                                            </p:txEl>
                                          </p:spTgt>
                                        </p:tgtEl>
                                        <p:attrNameLst>
                                          <p:attrName>ppt_w</p:attrName>
                                        </p:attrNameLst>
                                      </p:cBhvr>
                                      <p:tavLst>
                                        <p:tav tm="0">
                                          <p:val>
                                            <p:strVal val="#ppt_w*.05"/>
                                          </p:val>
                                        </p:tav>
                                        <p:tav tm="100000">
                                          <p:val>
                                            <p:strVal val="#ppt_w"/>
                                          </p:val>
                                        </p:tav>
                                      </p:tavLst>
                                    </p:anim>
                                    <p:anim calcmode="lin" valueType="num">
                                      <p:cBhvr>
                                        <p:cTn id="40" dur="2000" fill="hold"/>
                                        <p:tgtEl>
                                          <p:spTgt spid="231427">
                                            <p:txEl>
                                              <p:pRg st="3" end="3"/>
                                            </p:txEl>
                                          </p:spTgt>
                                        </p:tgtEl>
                                        <p:attrNameLst>
                                          <p:attrName>ppt_h</p:attrName>
                                        </p:attrNameLst>
                                      </p:cBhvr>
                                      <p:tavLst>
                                        <p:tav tm="0">
                                          <p:val>
                                            <p:strVal val="#ppt_h"/>
                                          </p:val>
                                        </p:tav>
                                        <p:tav tm="100000">
                                          <p:val>
                                            <p:strVal val="#ppt_h"/>
                                          </p:val>
                                        </p:tav>
                                      </p:tavLst>
                                    </p:anim>
                                    <p:anim calcmode="lin" valueType="num">
                                      <p:cBhvr>
                                        <p:cTn id="41" dur="1000" decel="50000" fill="hold">
                                          <p:stCondLst>
                                            <p:cond delay="0"/>
                                          </p:stCondLst>
                                        </p:cTn>
                                        <p:tgtEl>
                                          <p:spTgt spid="231427">
                                            <p:txEl>
                                              <p:pRg st="3" end="3"/>
                                            </p:txEl>
                                          </p:spTgt>
                                        </p:tgtEl>
                                        <p:attrNameLst>
                                          <p:attrName>ppt_x</p:attrName>
                                        </p:attrNameLst>
                                      </p:cBhvr>
                                      <p:tavLst>
                                        <p:tav tm="0">
                                          <p:val>
                                            <p:strVal val="#ppt_x+.4"/>
                                          </p:val>
                                        </p:tav>
                                        <p:tav tm="100000">
                                          <p:val>
                                            <p:strVal val="#ppt_x"/>
                                          </p:val>
                                        </p:tav>
                                      </p:tavLst>
                                    </p:anim>
                                    <p:anim calcmode="lin" valueType="num">
                                      <p:cBhvr>
                                        <p:cTn id="42" dur="1000" decel="50000" fill="hold">
                                          <p:stCondLst>
                                            <p:cond delay="0"/>
                                          </p:stCondLst>
                                        </p:cTn>
                                        <p:tgtEl>
                                          <p:spTgt spid="231427">
                                            <p:txEl>
                                              <p:pRg st="3" end="3"/>
                                            </p:txEl>
                                          </p:spTgt>
                                        </p:tgtEl>
                                        <p:attrNameLst>
                                          <p:attrName>ppt_y</p:attrName>
                                        </p:attrNameLst>
                                      </p:cBhvr>
                                      <p:tavLst>
                                        <p:tav tm="0">
                                          <p:val>
                                            <p:strVal val="#ppt_y-.2"/>
                                          </p:val>
                                        </p:tav>
                                        <p:tav tm="100000">
                                          <p:val>
                                            <p:strVal val="#ppt_y+.1"/>
                                          </p:val>
                                        </p:tav>
                                      </p:tavLst>
                                    </p:anim>
                                    <p:anim calcmode="lin" valueType="num">
                                      <p:cBhvr>
                                        <p:cTn id="43" dur="1000" accel="50000" fill="hold">
                                          <p:stCondLst>
                                            <p:cond delay="1000"/>
                                          </p:stCondLst>
                                        </p:cTn>
                                        <p:tgtEl>
                                          <p:spTgt spid="231427">
                                            <p:txEl>
                                              <p:pRg st="3" end="3"/>
                                            </p:txEl>
                                          </p:spTgt>
                                        </p:tgtEl>
                                        <p:attrNameLst>
                                          <p:attrName>ppt_y</p:attrName>
                                        </p:attrNameLst>
                                      </p:cBhvr>
                                      <p:tavLst>
                                        <p:tav tm="0">
                                          <p:val>
                                            <p:strVal val="#ppt_y+.1"/>
                                          </p:val>
                                        </p:tav>
                                        <p:tav tm="100000">
                                          <p:val>
                                            <p:strVal val="#ppt_y"/>
                                          </p:val>
                                        </p:tav>
                                      </p:tavLst>
                                    </p:anim>
                                    <p:animEffect transition="in" filter="fade">
                                      <p:cBhvr>
                                        <p:cTn id="44" dur="2000" decel="50000">
                                          <p:stCondLst>
                                            <p:cond delay="0"/>
                                          </p:stCondLst>
                                        </p:cTn>
                                        <p:tgtEl>
                                          <p:spTgt spid="231427">
                                            <p:txEl>
                                              <p:pRg st="3" end="3"/>
                                            </p:txEl>
                                          </p:spTgt>
                                        </p:tgtEl>
                                      </p:cBhvr>
                                    </p:animEffect>
                                  </p:childTnLst>
                                </p:cTn>
                              </p:par>
                              <p:par>
                                <p:cTn id="45" presetID="25" presetClass="entr" presetSubtype="0" fill="hold" grpId="0" nodeType="withEffect">
                                  <p:stCondLst>
                                    <p:cond delay="0"/>
                                  </p:stCondLst>
                                  <p:childTnLst>
                                    <p:set>
                                      <p:cBhvr>
                                        <p:cTn id="46" dur="1" fill="hold">
                                          <p:stCondLst>
                                            <p:cond delay="0"/>
                                          </p:stCondLst>
                                        </p:cTn>
                                        <p:tgtEl>
                                          <p:spTgt spid="231427">
                                            <p:txEl>
                                              <p:pRg st="4" end="4"/>
                                            </p:txEl>
                                          </p:spTgt>
                                        </p:tgtEl>
                                        <p:attrNameLst>
                                          <p:attrName>style.visibility</p:attrName>
                                        </p:attrNameLst>
                                      </p:cBhvr>
                                      <p:to>
                                        <p:strVal val="visible"/>
                                      </p:to>
                                    </p:set>
                                    <p:anim calcmode="lin" valueType="num">
                                      <p:cBhvr>
                                        <p:cTn id="47" dur="500" decel="50000" fill="hold">
                                          <p:stCondLst>
                                            <p:cond delay="0"/>
                                          </p:stCondLst>
                                        </p:cTn>
                                        <p:tgtEl>
                                          <p:spTgt spid="231427">
                                            <p:txEl>
                                              <p:pRg st="4" end="4"/>
                                            </p:txEl>
                                          </p:spTgt>
                                        </p:tgtEl>
                                        <p:attrNameLst>
                                          <p:attrName>style.rotation</p:attrName>
                                        </p:attrNameLst>
                                      </p:cBhvr>
                                      <p:tavLst>
                                        <p:tav tm="0">
                                          <p:val>
                                            <p:fltVal val="-90"/>
                                          </p:val>
                                        </p:tav>
                                        <p:tav tm="100000">
                                          <p:val>
                                            <p:fltVal val="0"/>
                                          </p:val>
                                        </p:tav>
                                      </p:tavLst>
                                    </p:anim>
                                    <p:anim calcmode="lin" valueType="num">
                                      <p:cBhvr>
                                        <p:cTn id="48" dur="500" decel="50000" fill="hold">
                                          <p:stCondLst>
                                            <p:cond delay="0"/>
                                          </p:stCondLst>
                                        </p:cTn>
                                        <p:tgtEl>
                                          <p:spTgt spid="231427">
                                            <p:txEl>
                                              <p:pRg st="4" end="4"/>
                                            </p:txEl>
                                          </p:spTgt>
                                        </p:tgtEl>
                                        <p:attrNameLst>
                                          <p:attrName>ppt_w</p:attrName>
                                        </p:attrNameLst>
                                      </p:cBhvr>
                                      <p:tavLst>
                                        <p:tav tm="0">
                                          <p:val>
                                            <p:strVal val="#ppt_w"/>
                                          </p:val>
                                        </p:tav>
                                        <p:tav tm="100000">
                                          <p:val>
                                            <p:strVal val="#ppt_w*.05"/>
                                          </p:val>
                                        </p:tav>
                                      </p:tavLst>
                                    </p:anim>
                                    <p:anim calcmode="lin" valueType="num">
                                      <p:cBhvr>
                                        <p:cTn id="49" dur="500" accel="50000" fill="hold">
                                          <p:stCondLst>
                                            <p:cond delay="500"/>
                                          </p:stCondLst>
                                        </p:cTn>
                                        <p:tgtEl>
                                          <p:spTgt spid="231427">
                                            <p:txEl>
                                              <p:pRg st="4" end="4"/>
                                            </p:txEl>
                                          </p:spTgt>
                                        </p:tgtEl>
                                        <p:attrNameLst>
                                          <p:attrName>ppt_w</p:attrName>
                                        </p:attrNameLst>
                                      </p:cBhvr>
                                      <p:tavLst>
                                        <p:tav tm="0">
                                          <p:val>
                                            <p:strVal val="#ppt_w*.05"/>
                                          </p:val>
                                        </p:tav>
                                        <p:tav tm="100000">
                                          <p:val>
                                            <p:strVal val="#ppt_w"/>
                                          </p:val>
                                        </p:tav>
                                      </p:tavLst>
                                    </p:anim>
                                    <p:anim calcmode="lin" valueType="num">
                                      <p:cBhvr>
                                        <p:cTn id="50" dur="1000" fill="hold"/>
                                        <p:tgtEl>
                                          <p:spTgt spid="231427">
                                            <p:txEl>
                                              <p:pRg st="4" end="4"/>
                                            </p:txEl>
                                          </p:spTgt>
                                        </p:tgtEl>
                                        <p:attrNameLst>
                                          <p:attrName>ppt_h</p:attrName>
                                        </p:attrNameLst>
                                      </p:cBhvr>
                                      <p:tavLst>
                                        <p:tav tm="0">
                                          <p:val>
                                            <p:strVal val="#ppt_h"/>
                                          </p:val>
                                        </p:tav>
                                        <p:tav tm="100000">
                                          <p:val>
                                            <p:strVal val="#ppt_h"/>
                                          </p:val>
                                        </p:tav>
                                      </p:tavLst>
                                    </p:anim>
                                    <p:anim calcmode="lin" valueType="num">
                                      <p:cBhvr>
                                        <p:cTn id="51" dur="500" decel="50000" fill="hold">
                                          <p:stCondLst>
                                            <p:cond delay="0"/>
                                          </p:stCondLst>
                                        </p:cTn>
                                        <p:tgtEl>
                                          <p:spTgt spid="231427">
                                            <p:txEl>
                                              <p:pRg st="4" end="4"/>
                                            </p:txEl>
                                          </p:spTgt>
                                        </p:tgtEl>
                                        <p:attrNameLst>
                                          <p:attrName>ppt_x</p:attrName>
                                        </p:attrNameLst>
                                      </p:cBhvr>
                                      <p:tavLst>
                                        <p:tav tm="0">
                                          <p:val>
                                            <p:strVal val="#ppt_x+.4"/>
                                          </p:val>
                                        </p:tav>
                                        <p:tav tm="100000">
                                          <p:val>
                                            <p:strVal val="#ppt_x"/>
                                          </p:val>
                                        </p:tav>
                                      </p:tavLst>
                                    </p:anim>
                                    <p:anim calcmode="lin" valueType="num">
                                      <p:cBhvr>
                                        <p:cTn id="52" dur="500" decel="50000" fill="hold">
                                          <p:stCondLst>
                                            <p:cond delay="0"/>
                                          </p:stCondLst>
                                        </p:cTn>
                                        <p:tgtEl>
                                          <p:spTgt spid="231427">
                                            <p:txEl>
                                              <p:pRg st="4" end="4"/>
                                            </p:txEl>
                                          </p:spTgt>
                                        </p:tgtEl>
                                        <p:attrNameLst>
                                          <p:attrName>ppt_y</p:attrName>
                                        </p:attrNameLst>
                                      </p:cBhvr>
                                      <p:tavLst>
                                        <p:tav tm="0">
                                          <p:val>
                                            <p:strVal val="#ppt_y-.2"/>
                                          </p:val>
                                        </p:tav>
                                        <p:tav tm="100000">
                                          <p:val>
                                            <p:strVal val="#ppt_y+.1"/>
                                          </p:val>
                                        </p:tav>
                                      </p:tavLst>
                                    </p:anim>
                                    <p:anim calcmode="lin" valueType="num">
                                      <p:cBhvr>
                                        <p:cTn id="53" dur="500" accel="50000" fill="hold">
                                          <p:stCondLst>
                                            <p:cond delay="500"/>
                                          </p:stCondLst>
                                        </p:cTn>
                                        <p:tgtEl>
                                          <p:spTgt spid="231427">
                                            <p:txEl>
                                              <p:pRg st="4" end="4"/>
                                            </p:txEl>
                                          </p:spTgt>
                                        </p:tgtEl>
                                        <p:attrNameLst>
                                          <p:attrName>ppt_y</p:attrName>
                                        </p:attrNameLst>
                                      </p:cBhvr>
                                      <p:tavLst>
                                        <p:tav tm="0">
                                          <p:val>
                                            <p:strVal val="#ppt_y+.1"/>
                                          </p:val>
                                        </p:tav>
                                        <p:tav tm="100000">
                                          <p:val>
                                            <p:strVal val="#ppt_y"/>
                                          </p:val>
                                        </p:tav>
                                      </p:tavLst>
                                    </p:anim>
                                    <p:animEffect transition="in" filter="fade">
                                      <p:cBhvr>
                                        <p:cTn id="54" dur="1000" decel="50000">
                                          <p:stCondLst>
                                            <p:cond delay="0"/>
                                          </p:stCondLst>
                                        </p:cTn>
                                        <p:tgtEl>
                                          <p:spTgt spid="231427">
                                            <p:txEl>
                                              <p:pRg st="4" end="4"/>
                                            </p:txEl>
                                          </p:spTgt>
                                        </p:tgtEl>
                                      </p:cBhvr>
                                    </p:animEffect>
                                  </p:childTnLst>
                                </p:cTn>
                              </p:par>
                              <p:par>
                                <p:cTn id="55" presetID="25" presetClass="entr" presetSubtype="0" fill="hold" grpId="0" nodeType="withEffect">
                                  <p:stCondLst>
                                    <p:cond delay="0"/>
                                  </p:stCondLst>
                                  <p:childTnLst>
                                    <p:set>
                                      <p:cBhvr>
                                        <p:cTn id="56" dur="1" fill="hold">
                                          <p:stCondLst>
                                            <p:cond delay="0"/>
                                          </p:stCondLst>
                                        </p:cTn>
                                        <p:tgtEl>
                                          <p:spTgt spid="231427">
                                            <p:txEl>
                                              <p:pRg st="5" end="5"/>
                                            </p:txEl>
                                          </p:spTgt>
                                        </p:tgtEl>
                                        <p:attrNameLst>
                                          <p:attrName>style.visibility</p:attrName>
                                        </p:attrNameLst>
                                      </p:cBhvr>
                                      <p:to>
                                        <p:strVal val="visible"/>
                                      </p:to>
                                    </p:set>
                                    <p:anim calcmode="lin" valueType="num">
                                      <p:cBhvr>
                                        <p:cTn id="57" dur="1000" decel="50000" fill="hold">
                                          <p:stCondLst>
                                            <p:cond delay="0"/>
                                          </p:stCondLst>
                                        </p:cTn>
                                        <p:tgtEl>
                                          <p:spTgt spid="231427">
                                            <p:txEl>
                                              <p:pRg st="5" end="5"/>
                                            </p:txEl>
                                          </p:spTgt>
                                        </p:tgtEl>
                                        <p:attrNameLst>
                                          <p:attrName>style.rotation</p:attrName>
                                        </p:attrNameLst>
                                      </p:cBhvr>
                                      <p:tavLst>
                                        <p:tav tm="0">
                                          <p:val>
                                            <p:fltVal val="-90"/>
                                          </p:val>
                                        </p:tav>
                                        <p:tav tm="100000">
                                          <p:val>
                                            <p:fltVal val="0"/>
                                          </p:val>
                                        </p:tav>
                                      </p:tavLst>
                                    </p:anim>
                                    <p:anim calcmode="lin" valueType="num">
                                      <p:cBhvr>
                                        <p:cTn id="58" dur="1000" decel="50000" fill="hold">
                                          <p:stCondLst>
                                            <p:cond delay="0"/>
                                          </p:stCondLst>
                                        </p:cTn>
                                        <p:tgtEl>
                                          <p:spTgt spid="231427">
                                            <p:txEl>
                                              <p:pRg st="5" end="5"/>
                                            </p:txEl>
                                          </p:spTgt>
                                        </p:tgtEl>
                                        <p:attrNameLst>
                                          <p:attrName>ppt_w</p:attrName>
                                        </p:attrNameLst>
                                      </p:cBhvr>
                                      <p:tavLst>
                                        <p:tav tm="0">
                                          <p:val>
                                            <p:strVal val="#ppt_w"/>
                                          </p:val>
                                        </p:tav>
                                        <p:tav tm="100000">
                                          <p:val>
                                            <p:strVal val="#ppt_w*.05"/>
                                          </p:val>
                                        </p:tav>
                                      </p:tavLst>
                                    </p:anim>
                                    <p:anim calcmode="lin" valueType="num">
                                      <p:cBhvr>
                                        <p:cTn id="59" dur="1000" accel="50000" fill="hold">
                                          <p:stCondLst>
                                            <p:cond delay="1000"/>
                                          </p:stCondLst>
                                        </p:cTn>
                                        <p:tgtEl>
                                          <p:spTgt spid="231427">
                                            <p:txEl>
                                              <p:pRg st="5" end="5"/>
                                            </p:txEl>
                                          </p:spTgt>
                                        </p:tgtEl>
                                        <p:attrNameLst>
                                          <p:attrName>ppt_w</p:attrName>
                                        </p:attrNameLst>
                                      </p:cBhvr>
                                      <p:tavLst>
                                        <p:tav tm="0">
                                          <p:val>
                                            <p:strVal val="#ppt_w*.05"/>
                                          </p:val>
                                        </p:tav>
                                        <p:tav tm="100000">
                                          <p:val>
                                            <p:strVal val="#ppt_w"/>
                                          </p:val>
                                        </p:tav>
                                      </p:tavLst>
                                    </p:anim>
                                    <p:anim calcmode="lin" valueType="num">
                                      <p:cBhvr>
                                        <p:cTn id="60" dur="2000" fill="hold"/>
                                        <p:tgtEl>
                                          <p:spTgt spid="231427">
                                            <p:txEl>
                                              <p:pRg st="5" end="5"/>
                                            </p:txEl>
                                          </p:spTgt>
                                        </p:tgtEl>
                                        <p:attrNameLst>
                                          <p:attrName>ppt_h</p:attrName>
                                        </p:attrNameLst>
                                      </p:cBhvr>
                                      <p:tavLst>
                                        <p:tav tm="0">
                                          <p:val>
                                            <p:strVal val="#ppt_h"/>
                                          </p:val>
                                        </p:tav>
                                        <p:tav tm="100000">
                                          <p:val>
                                            <p:strVal val="#ppt_h"/>
                                          </p:val>
                                        </p:tav>
                                      </p:tavLst>
                                    </p:anim>
                                    <p:anim calcmode="lin" valueType="num">
                                      <p:cBhvr>
                                        <p:cTn id="61" dur="1000" decel="50000" fill="hold">
                                          <p:stCondLst>
                                            <p:cond delay="0"/>
                                          </p:stCondLst>
                                        </p:cTn>
                                        <p:tgtEl>
                                          <p:spTgt spid="231427">
                                            <p:txEl>
                                              <p:pRg st="5" end="5"/>
                                            </p:txEl>
                                          </p:spTgt>
                                        </p:tgtEl>
                                        <p:attrNameLst>
                                          <p:attrName>ppt_x</p:attrName>
                                        </p:attrNameLst>
                                      </p:cBhvr>
                                      <p:tavLst>
                                        <p:tav tm="0">
                                          <p:val>
                                            <p:strVal val="#ppt_x+.4"/>
                                          </p:val>
                                        </p:tav>
                                        <p:tav tm="100000">
                                          <p:val>
                                            <p:strVal val="#ppt_x"/>
                                          </p:val>
                                        </p:tav>
                                      </p:tavLst>
                                    </p:anim>
                                    <p:anim calcmode="lin" valueType="num">
                                      <p:cBhvr>
                                        <p:cTn id="62" dur="1000" decel="50000" fill="hold">
                                          <p:stCondLst>
                                            <p:cond delay="0"/>
                                          </p:stCondLst>
                                        </p:cTn>
                                        <p:tgtEl>
                                          <p:spTgt spid="231427">
                                            <p:txEl>
                                              <p:pRg st="5" end="5"/>
                                            </p:txEl>
                                          </p:spTgt>
                                        </p:tgtEl>
                                        <p:attrNameLst>
                                          <p:attrName>ppt_y</p:attrName>
                                        </p:attrNameLst>
                                      </p:cBhvr>
                                      <p:tavLst>
                                        <p:tav tm="0">
                                          <p:val>
                                            <p:strVal val="#ppt_y-.2"/>
                                          </p:val>
                                        </p:tav>
                                        <p:tav tm="100000">
                                          <p:val>
                                            <p:strVal val="#ppt_y+.1"/>
                                          </p:val>
                                        </p:tav>
                                      </p:tavLst>
                                    </p:anim>
                                    <p:anim calcmode="lin" valueType="num">
                                      <p:cBhvr>
                                        <p:cTn id="63" dur="1000" accel="50000" fill="hold">
                                          <p:stCondLst>
                                            <p:cond delay="1000"/>
                                          </p:stCondLst>
                                        </p:cTn>
                                        <p:tgtEl>
                                          <p:spTgt spid="231427">
                                            <p:txEl>
                                              <p:pRg st="5" end="5"/>
                                            </p:txEl>
                                          </p:spTgt>
                                        </p:tgtEl>
                                        <p:attrNameLst>
                                          <p:attrName>ppt_y</p:attrName>
                                        </p:attrNameLst>
                                      </p:cBhvr>
                                      <p:tavLst>
                                        <p:tav tm="0">
                                          <p:val>
                                            <p:strVal val="#ppt_y+.1"/>
                                          </p:val>
                                        </p:tav>
                                        <p:tav tm="100000">
                                          <p:val>
                                            <p:strVal val="#ppt_y"/>
                                          </p:val>
                                        </p:tav>
                                      </p:tavLst>
                                    </p:anim>
                                    <p:animEffect transition="in" filter="fade">
                                      <p:cBhvr>
                                        <p:cTn id="64" dur="2000" decel="50000">
                                          <p:stCondLst>
                                            <p:cond delay="0"/>
                                          </p:stCondLst>
                                        </p:cTn>
                                        <p:tgtEl>
                                          <p:spTgt spid="231427">
                                            <p:txEl>
                                              <p:pRg st="5" end="5"/>
                                            </p:txEl>
                                          </p:spTgt>
                                        </p:tgtEl>
                                      </p:cBhvr>
                                    </p:animEffect>
                                  </p:childTnLst>
                                </p:cTn>
                              </p:par>
                              <p:par>
                                <p:cTn id="65" presetID="25" presetClass="entr" presetSubtype="0" fill="hold" grpId="0" nodeType="withEffect">
                                  <p:stCondLst>
                                    <p:cond delay="0"/>
                                  </p:stCondLst>
                                  <p:childTnLst>
                                    <p:set>
                                      <p:cBhvr>
                                        <p:cTn id="66" dur="1" fill="hold">
                                          <p:stCondLst>
                                            <p:cond delay="0"/>
                                          </p:stCondLst>
                                        </p:cTn>
                                        <p:tgtEl>
                                          <p:spTgt spid="231427">
                                            <p:txEl>
                                              <p:pRg st="6" end="6"/>
                                            </p:txEl>
                                          </p:spTgt>
                                        </p:tgtEl>
                                        <p:attrNameLst>
                                          <p:attrName>style.visibility</p:attrName>
                                        </p:attrNameLst>
                                      </p:cBhvr>
                                      <p:to>
                                        <p:strVal val="visible"/>
                                      </p:to>
                                    </p:set>
                                    <p:anim calcmode="lin" valueType="num">
                                      <p:cBhvr>
                                        <p:cTn id="67" dur="500" decel="50000" fill="hold">
                                          <p:stCondLst>
                                            <p:cond delay="0"/>
                                          </p:stCondLst>
                                        </p:cTn>
                                        <p:tgtEl>
                                          <p:spTgt spid="231427">
                                            <p:txEl>
                                              <p:pRg st="6" end="6"/>
                                            </p:txEl>
                                          </p:spTgt>
                                        </p:tgtEl>
                                        <p:attrNameLst>
                                          <p:attrName>style.rotation</p:attrName>
                                        </p:attrNameLst>
                                      </p:cBhvr>
                                      <p:tavLst>
                                        <p:tav tm="0">
                                          <p:val>
                                            <p:fltVal val="-90"/>
                                          </p:val>
                                        </p:tav>
                                        <p:tav tm="100000">
                                          <p:val>
                                            <p:fltVal val="0"/>
                                          </p:val>
                                        </p:tav>
                                      </p:tavLst>
                                    </p:anim>
                                    <p:anim calcmode="lin" valueType="num">
                                      <p:cBhvr>
                                        <p:cTn id="68" dur="500" decel="50000" fill="hold">
                                          <p:stCondLst>
                                            <p:cond delay="0"/>
                                          </p:stCondLst>
                                        </p:cTn>
                                        <p:tgtEl>
                                          <p:spTgt spid="231427">
                                            <p:txEl>
                                              <p:pRg st="6" end="6"/>
                                            </p:txEl>
                                          </p:spTgt>
                                        </p:tgtEl>
                                        <p:attrNameLst>
                                          <p:attrName>ppt_w</p:attrName>
                                        </p:attrNameLst>
                                      </p:cBhvr>
                                      <p:tavLst>
                                        <p:tav tm="0">
                                          <p:val>
                                            <p:strVal val="#ppt_w"/>
                                          </p:val>
                                        </p:tav>
                                        <p:tav tm="100000">
                                          <p:val>
                                            <p:strVal val="#ppt_w*.05"/>
                                          </p:val>
                                        </p:tav>
                                      </p:tavLst>
                                    </p:anim>
                                    <p:anim calcmode="lin" valueType="num">
                                      <p:cBhvr>
                                        <p:cTn id="69" dur="500" accel="50000" fill="hold">
                                          <p:stCondLst>
                                            <p:cond delay="500"/>
                                          </p:stCondLst>
                                        </p:cTn>
                                        <p:tgtEl>
                                          <p:spTgt spid="231427">
                                            <p:txEl>
                                              <p:pRg st="6" end="6"/>
                                            </p:txEl>
                                          </p:spTgt>
                                        </p:tgtEl>
                                        <p:attrNameLst>
                                          <p:attrName>ppt_w</p:attrName>
                                        </p:attrNameLst>
                                      </p:cBhvr>
                                      <p:tavLst>
                                        <p:tav tm="0">
                                          <p:val>
                                            <p:strVal val="#ppt_w*.05"/>
                                          </p:val>
                                        </p:tav>
                                        <p:tav tm="100000">
                                          <p:val>
                                            <p:strVal val="#ppt_w"/>
                                          </p:val>
                                        </p:tav>
                                      </p:tavLst>
                                    </p:anim>
                                    <p:anim calcmode="lin" valueType="num">
                                      <p:cBhvr>
                                        <p:cTn id="70" dur="1000" fill="hold"/>
                                        <p:tgtEl>
                                          <p:spTgt spid="231427">
                                            <p:txEl>
                                              <p:pRg st="6" end="6"/>
                                            </p:txEl>
                                          </p:spTgt>
                                        </p:tgtEl>
                                        <p:attrNameLst>
                                          <p:attrName>ppt_h</p:attrName>
                                        </p:attrNameLst>
                                      </p:cBhvr>
                                      <p:tavLst>
                                        <p:tav tm="0">
                                          <p:val>
                                            <p:strVal val="#ppt_h"/>
                                          </p:val>
                                        </p:tav>
                                        <p:tav tm="100000">
                                          <p:val>
                                            <p:strVal val="#ppt_h"/>
                                          </p:val>
                                        </p:tav>
                                      </p:tavLst>
                                    </p:anim>
                                    <p:anim calcmode="lin" valueType="num">
                                      <p:cBhvr>
                                        <p:cTn id="71" dur="500" decel="50000" fill="hold">
                                          <p:stCondLst>
                                            <p:cond delay="0"/>
                                          </p:stCondLst>
                                        </p:cTn>
                                        <p:tgtEl>
                                          <p:spTgt spid="231427">
                                            <p:txEl>
                                              <p:pRg st="6" end="6"/>
                                            </p:txEl>
                                          </p:spTgt>
                                        </p:tgtEl>
                                        <p:attrNameLst>
                                          <p:attrName>ppt_x</p:attrName>
                                        </p:attrNameLst>
                                      </p:cBhvr>
                                      <p:tavLst>
                                        <p:tav tm="0">
                                          <p:val>
                                            <p:strVal val="#ppt_x+.4"/>
                                          </p:val>
                                        </p:tav>
                                        <p:tav tm="100000">
                                          <p:val>
                                            <p:strVal val="#ppt_x"/>
                                          </p:val>
                                        </p:tav>
                                      </p:tavLst>
                                    </p:anim>
                                    <p:anim calcmode="lin" valueType="num">
                                      <p:cBhvr>
                                        <p:cTn id="72" dur="500" decel="50000" fill="hold">
                                          <p:stCondLst>
                                            <p:cond delay="0"/>
                                          </p:stCondLst>
                                        </p:cTn>
                                        <p:tgtEl>
                                          <p:spTgt spid="231427">
                                            <p:txEl>
                                              <p:pRg st="6" end="6"/>
                                            </p:txEl>
                                          </p:spTgt>
                                        </p:tgtEl>
                                        <p:attrNameLst>
                                          <p:attrName>ppt_y</p:attrName>
                                        </p:attrNameLst>
                                      </p:cBhvr>
                                      <p:tavLst>
                                        <p:tav tm="0">
                                          <p:val>
                                            <p:strVal val="#ppt_y-.2"/>
                                          </p:val>
                                        </p:tav>
                                        <p:tav tm="100000">
                                          <p:val>
                                            <p:strVal val="#ppt_y+.1"/>
                                          </p:val>
                                        </p:tav>
                                      </p:tavLst>
                                    </p:anim>
                                    <p:anim calcmode="lin" valueType="num">
                                      <p:cBhvr>
                                        <p:cTn id="73" dur="500" accel="50000" fill="hold">
                                          <p:stCondLst>
                                            <p:cond delay="500"/>
                                          </p:stCondLst>
                                        </p:cTn>
                                        <p:tgtEl>
                                          <p:spTgt spid="231427">
                                            <p:txEl>
                                              <p:pRg st="6" end="6"/>
                                            </p:txEl>
                                          </p:spTgt>
                                        </p:tgtEl>
                                        <p:attrNameLst>
                                          <p:attrName>ppt_y</p:attrName>
                                        </p:attrNameLst>
                                      </p:cBhvr>
                                      <p:tavLst>
                                        <p:tav tm="0">
                                          <p:val>
                                            <p:strVal val="#ppt_y+.1"/>
                                          </p:val>
                                        </p:tav>
                                        <p:tav tm="100000">
                                          <p:val>
                                            <p:strVal val="#ppt_y"/>
                                          </p:val>
                                        </p:tav>
                                      </p:tavLst>
                                    </p:anim>
                                    <p:animEffect transition="in" filter="fade">
                                      <p:cBhvr>
                                        <p:cTn id="74" dur="1000" decel="50000">
                                          <p:stCondLst>
                                            <p:cond delay="0"/>
                                          </p:stCondLst>
                                        </p:cTn>
                                        <p:tgtEl>
                                          <p:spTgt spid="23142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1427" grpId="0" build="p"/>
    </p:bld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30402" name="Rectangle 2"/>
          <p:cNvSpPr>
            <a:spLocks noGrp="1" noChangeArrowheads="1"/>
          </p:cNvSpPr>
          <p:nvPr>
            <p:ph type="title"/>
          </p:nvPr>
        </p:nvSpPr>
        <p:spPr>
          <a:xfrm>
            <a:off x="457200" y="0"/>
            <a:ext cx="8229600" cy="1196752"/>
          </a:xfrm>
        </p:spPr>
        <p:txBody>
          <a:bodyPr wrap="square" numCol="1" anchorCtr="0" compatLnSpc="1">
            <a:prstTxWarp prst="textNoShape">
              <a:avLst/>
            </a:prstTxWarp>
          </a:bodyPr>
          <a:lstStyle/>
          <a:p>
            <a:pPr eaLnBrk="1" hangingPunct="1">
              <a:defRPr/>
            </a:pPr>
            <a:r>
              <a:rPr lang="en-US" dirty="0">
                <a:solidFill>
                  <a:schemeClr val="accent6">
                    <a:lumMod val="40000"/>
                    <a:lumOff val="60000"/>
                  </a:schemeClr>
                </a:solidFill>
                <a:effectLst>
                  <a:outerShdw blurRad="38100" dist="38100" dir="2700000" algn="tl">
                    <a:srgbClr val="000000">
                      <a:alpha val="43137"/>
                    </a:srgbClr>
                  </a:outerShdw>
                </a:effectLst>
                <a:ea typeface="ＭＳ Ｐゴシック" pitchFamily="-1" charset="-128"/>
                <a:cs typeface="ＭＳ Ｐゴシック" pitchFamily="-1" charset="-128"/>
              </a:rPr>
              <a:t>UNIX File </a:t>
            </a:r>
            <a:r>
              <a:rPr kumimoji="1" lang="en-GB" dirty="0">
                <a:solidFill>
                  <a:schemeClr val="accent6">
                    <a:lumMod val="40000"/>
                    <a:lumOff val="60000"/>
                  </a:schemeClr>
                </a:solidFill>
                <a:effectLst>
                  <a:outerShdw blurRad="38100" dist="38100" dir="2700000" algn="tl">
                    <a:srgbClr val="000000">
                      <a:alpha val="43137"/>
                    </a:srgbClr>
                  </a:outerShdw>
                </a:effectLst>
                <a:ea typeface="ＭＳ Ｐゴシック" pitchFamily="-1" charset="-128"/>
                <a:cs typeface="ＭＳ Ｐゴシック" pitchFamily="-1" charset="-128"/>
              </a:rPr>
              <a:t>Access Control</a:t>
            </a:r>
            <a:endParaRPr kumimoji="1" lang="en-US" dirty="0">
              <a:solidFill>
                <a:schemeClr val="accent6">
                  <a:lumMod val="40000"/>
                  <a:lumOff val="60000"/>
                </a:schemeClr>
              </a:solidFill>
              <a:effectLst>
                <a:outerShdw blurRad="38100" dist="38100" dir="2700000" algn="tl">
                  <a:srgbClr val="000000">
                    <a:alpha val="43137"/>
                  </a:srgbClr>
                </a:outerShdw>
              </a:effectLst>
              <a:ea typeface="ＭＳ Ｐゴシック" pitchFamily="-1" charset="-128"/>
              <a:cs typeface="ＭＳ Ｐゴシック" pitchFamily="-1" charset="-128"/>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178482259"/>
              </p:ext>
            </p:extLst>
          </p:nvPr>
        </p:nvGraphicFramePr>
        <p:xfrm>
          <a:off x="457200" y="1600200"/>
          <a:ext cx="8229600" cy="5029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8132" name="TextBox 4"/>
          <p:cNvSpPr txBox="1">
            <a:spLocks noChangeArrowheads="1"/>
          </p:cNvSpPr>
          <p:nvPr/>
        </p:nvSpPr>
        <p:spPr bwMode="auto">
          <a:xfrm>
            <a:off x="9013825" y="403225"/>
            <a:ext cx="185738" cy="368300"/>
          </a:xfrm>
          <a:prstGeom prst="rect">
            <a:avLst/>
          </a:prstGeom>
          <a:noFill/>
          <a:ln w="9525">
            <a:noFill/>
            <a:miter lim="800000"/>
            <a:headEnd/>
            <a:tailEnd/>
          </a:ln>
        </p:spPr>
        <p:txBody>
          <a:bodyPr wrap="none">
            <a:prstTxWarp prst="textNoShape">
              <a:avLst/>
            </a:prstTxWarp>
            <a:spAutoFit/>
          </a:bodyPr>
          <a:lstStyle/>
          <a:p>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8" name="Rectangle 2"/>
          <p:cNvSpPr>
            <a:spLocks noGrp="1" noChangeArrowheads="1"/>
          </p:cNvSpPr>
          <p:nvPr>
            <p:ph type="title"/>
          </p:nvPr>
        </p:nvSpPr>
        <p:spPr>
          <a:xfrm>
            <a:off x="0" y="260648"/>
            <a:ext cx="4343400" cy="1524000"/>
          </a:xfrm>
        </p:spPr>
        <p:txBody>
          <a:bodyPr>
            <a:noAutofit/>
          </a:bodyPr>
          <a:lstStyle/>
          <a:p>
            <a:pPr eaLnBrk="1" fontAlgn="auto" hangingPunct="1">
              <a:spcAft>
                <a:spcPts val="0"/>
              </a:spcAft>
              <a:defRPr/>
            </a:pPr>
            <a:r>
              <a:rPr lang="en-US" sz="4000" dirty="0">
                <a:solidFill>
                  <a:schemeClr val="accent6">
                    <a:lumMod val="40000"/>
                    <a:lumOff val="60000"/>
                  </a:schemeClr>
                </a:solidFill>
                <a:ea typeface="+mj-ea"/>
                <a:cs typeface="+mj-cs"/>
              </a:rPr>
              <a:t>UNIX </a:t>
            </a:r>
            <a:br>
              <a:rPr lang="en-US" sz="4000" dirty="0">
                <a:solidFill>
                  <a:schemeClr val="accent6">
                    <a:lumMod val="40000"/>
                    <a:lumOff val="60000"/>
                  </a:schemeClr>
                </a:solidFill>
                <a:ea typeface="+mj-ea"/>
                <a:cs typeface="+mj-cs"/>
              </a:rPr>
            </a:br>
            <a:r>
              <a:rPr lang="en-US" dirty="0">
                <a:solidFill>
                  <a:schemeClr val="accent6">
                    <a:lumMod val="40000"/>
                    <a:lumOff val="60000"/>
                  </a:schemeClr>
                </a:solidFill>
                <a:ea typeface="+mj-ea"/>
                <a:cs typeface="+mj-cs"/>
              </a:rPr>
              <a:t>File </a:t>
            </a:r>
            <a:r>
              <a:rPr kumimoji="1" lang="en-GB" dirty="0">
                <a:solidFill>
                  <a:schemeClr val="accent6">
                    <a:lumMod val="40000"/>
                    <a:lumOff val="60000"/>
                  </a:schemeClr>
                </a:solidFill>
                <a:ea typeface="+mj-ea"/>
                <a:cs typeface="+mj-cs"/>
              </a:rPr>
              <a:t>Access Control</a:t>
            </a:r>
            <a:endParaRPr kumimoji="1" lang="en-US" dirty="0">
              <a:solidFill>
                <a:schemeClr val="accent6">
                  <a:lumMod val="40000"/>
                  <a:lumOff val="60000"/>
                </a:schemeClr>
              </a:solidFill>
              <a:ea typeface="+mj-ea"/>
              <a:cs typeface="+mj-cs"/>
            </a:endParaRPr>
          </a:p>
        </p:txBody>
      </p:sp>
      <p:sp>
        <p:nvSpPr>
          <p:cNvPr id="5" name="Text Placeholder 4"/>
          <p:cNvSpPr>
            <a:spLocks noGrp="1"/>
          </p:cNvSpPr>
          <p:nvPr>
            <p:ph type="body" sz="half" idx="2"/>
          </p:nvPr>
        </p:nvSpPr>
        <p:spPr>
          <a:xfrm>
            <a:off x="457200" y="2209800"/>
            <a:ext cx="3602038" cy="4876800"/>
          </a:xfrm>
        </p:spPr>
        <p:txBody>
          <a:bodyPr>
            <a:normAutofit fontScale="47500" lnSpcReduction="20000"/>
          </a:bodyPr>
          <a:lstStyle/>
          <a:p>
            <a:pPr marL="342900" indent="-342900" algn="l" eaLnBrk="1" fontAlgn="auto" hangingPunct="1">
              <a:lnSpc>
                <a:spcPct val="110000"/>
              </a:lnSpc>
              <a:spcBef>
                <a:spcPts val="800"/>
              </a:spcBef>
              <a:spcAft>
                <a:spcPts val="0"/>
              </a:spcAft>
              <a:buSzPct val="90000"/>
              <a:buFont typeface="Wingdings" pitchFamily="2" charset="2"/>
              <a:buChar char=""/>
              <a:defRPr/>
            </a:pPr>
            <a:r>
              <a:rPr lang="en-US" sz="3636" dirty="0"/>
              <a:t>U</a:t>
            </a:r>
            <a:r>
              <a:rPr lang="en-US" sz="3636" dirty="0">
                <a:ea typeface="+mn-ea"/>
                <a:cs typeface="+mn-cs"/>
              </a:rPr>
              <a:t>nique user identification number (user ID)</a:t>
            </a:r>
          </a:p>
          <a:p>
            <a:pPr marL="342900" indent="-342900" algn="l" eaLnBrk="1" fontAlgn="auto" hangingPunct="1">
              <a:lnSpc>
                <a:spcPct val="110000"/>
              </a:lnSpc>
              <a:spcBef>
                <a:spcPts val="800"/>
              </a:spcBef>
              <a:spcAft>
                <a:spcPts val="0"/>
              </a:spcAft>
              <a:buSzPct val="90000"/>
              <a:buFont typeface="Wingdings" pitchFamily="2" charset="2"/>
              <a:buChar char=""/>
              <a:defRPr/>
            </a:pPr>
            <a:r>
              <a:rPr lang="en-US" sz="3636" dirty="0"/>
              <a:t>M</a:t>
            </a:r>
            <a:r>
              <a:rPr lang="en-US" sz="3636" dirty="0">
                <a:ea typeface="+mn-ea"/>
                <a:cs typeface="+mn-cs"/>
              </a:rPr>
              <a:t>ember of a primary group identified by a group ID</a:t>
            </a:r>
          </a:p>
          <a:p>
            <a:pPr marL="342900" indent="-342900" algn="l" eaLnBrk="1" fontAlgn="auto" hangingPunct="1">
              <a:lnSpc>
                <a:spcPct val="110000"/>
              </a:lnSpc>
              <a:spcBef>
                <a:spcPts val="800"/>
              </a:spcBef>
              <a:spcAft>
                <a:spcPts val="0"/>
              </a:spcAft>
              <a:buSzPct val="90000"/>
              <a:buFont typeface="Wingdings" pitchFamily="2" charset="2"/>
              <a:buChar char=""/>
              <a:defRPr/>
            </a:pPr>
            <a:r>
              <a:rPr lang="en-US" sz="3636" dirty="0"/>
              <a:t>B</a:t>
            </a:r>
            <a:r>
              <a:rPr lang="en-US" sz="3636" dirty="0">
                <a:ea typeface="+mn-ea"/>
                <a:cs typeface="+mn-cs"/>
              </a:rPr>
              <a:t>elongs to a specific group</a:t>
            </a:r>
          </a:p>
          <a:p>
            <a:pPr marL="342900" indent="-342900" algn="l" eaLnBrk="1" fontAlgn="auto" hangingPunct="1">
              <a:lnSpc>
                <a:spcPct val="110000"/>
              </a:lnSpc>
              <a:spcBef>
                <a:spcPts val="800"/>
              </a:spcBef>
              <a:spcAft>
                <a:spcPts val="0"/>
              </a:spcAft>
              <a:buSzPct val="90000"/>
              <a:buFont typeface="Wingdings" pitchFamily="2" charset="2"/>
              <a:buChar char=""/>
              <a:defRPr/>
            </a:pPr>
            <a:r>
              <a:rPr lang="en-US" sz="3636" dirty="0">
                <a:ea typeface="+mn-ea"/>
                <a:cs typeface="+mn-cs"/>
              </a:rPr>
              <a:t>12 protection bits</a:t>
            </a:r>
          </a:p>
          <a:p>
            <a:pPr marL="800100" lvl="3" indent="-342900" eaLnBrk="1" fontAlgn="auto" hangingPunct="1">
              <a:lnSpc>
                <a:spcPct val="110000"/>
              </a:lnSpc>
              <a:spcBef>
                <a:spcPts val="800"/>
              </a:spcBef>
              <a:spcAft>
                <a:spcPts val="0"/>
              </a:spcAft>
              <a:buSzPct val="90000"/>
              <a:buFont typeface="Wingdings" pitchFamily="2" charset="2"/>
              <a:buChar char=""/>
              <a:defRPr/>
            </a:pPr>
            <a:r>
              <a:rPr lang="en-US" sz="3100" dirty="0"/>
              <a:t>S</a:t>
            </a:r>
            <a:r>
              <a:rPr lang="en-US" sz="3100" dirty="0">
                <a:ea typeface="+mn-ea"/>
              </a:rPr>
              <a:t>pecify read, write, and execute permission for the owner of the file, members of the group and all other users</a:t>
            </a:r>
          </a:p>
          <a:p>
            <a:pPr marL="342900" lvl="2" indent="-342900" eaLnBrk="1" fontAlgn="auto" hangingPunct="1">
              <a:lnSpc>
                <a:spcPct val="110000"/>
              </a:lnSpc>
              <a:spcBef>
                <a:spcPts val="800"/>
              </a:spcBef>
              <a:spcAft>
                <a:spcPts val="0"/>
              </a:spcAft>
              <a:buSzPct val="90000"/>
              <a:buFont typeface="Wingdings" pitchFamily="2" charset="2"/>
              <a:buChar char=""/>
              <a:defRPr/>
            </a:pPr>
            <a:r>
              <a:rPr lang="en-US" sz="3200" dirty="0"/>
              <a:t>T</a:t>
            </a:r>
            <a:r>
              <a:rPr lang="en-US" sz="3200" dirty="0">
                <a:ea typeface="+mn-ea"/>
              </a:rPr>
              <a:t>he owner ID, group ID, and protection bits are part of the file’s inode</a:t>
            </a:r>
          </a:p>
          <a:p>
            <a:pPr algn="l" eaLnBrk="1" hangingPunct="1">
              <a:buFont typeface="Arial"/>
              <a:buChar char="•"/>
              <a:defRPr/>
            </a:pPr>
            <a:endParaRPr lang="en-US" dirty="0"/>
          </a:p>
        </p:txBody>
      </p:sp>
      <p:pic>
        <p:nvPicPr>
          <p:cNvPr id="3" name="Picture 2" descr="f5.pdf"/>
          <p:cNvPicPr>
            <a:picLocks noChangeAspect="1"/>
          </p:cNvPicPr>
          <p:nvPr/>
        </p:nvPicPr>
        <p:blipFill rotWithShape="1">
          <a:blip r:embed="rId3">
            <a:extLst>
              <a:ext uri="{28A0092B-C50C-407E-A947-70E740481C1C}">
                <a14:useLocalDpi xmlns:a14="http://schemas.microsoft.com/office/drawing/2010/main" val="0"/>
              </a:ext>
            </a:extLst>
          </a:blip>
          <a:srcRect l="20376" t="2503" r="3670" b="49170"/>
          <a:stretch/>
        </p:blipFill>
        <p:spPr>
          <a:xfrm>
            <a:off x="4139952" y="1628800"/>
            <a:ext cx="4809757" cy="3960440"/>
          </a:xfrm>
          <a:prstGeom prst="rect">
            <a:avLst/>
          </a:prstGeom>
          <a:solidFill>
            <a:schemeClr val="tx1"/>
          </a:solidFill>
        </p:spPr>
      </p:pic>
      <p:sp>
        <p:nvSpPr>
          <p:cNvPr id="2" name="TextBox 1"/>
          <p:cNvSpPr txBox="1"/>
          <p:nvPr/>
        </p:nvSpPr>
        <p:spPr>
          <a:xfrm>
            <a:off x="4139952" y="4797152"/>
            <a:ext cx="4809757" cy="923330"/>
          </a:xfrm>
          <a:prstGeom prst="rect">
            <a:avLst/>
          </a:prstGeom>
          <a:solidFill>
            <a:schemeClr val="tx1"/>
          </a:solidFill>
        </p:spPr>
        <p:txBody>
          <a:bodyPr wrap="square" rtlCol="0">
            <a:spAutoFit/>
          </a:bodyPr>
          <a:lstStyle/>
          <a:p>
            <a:pPr algn="ctr"/>
            <a:r>
              <a:rPr lang="en-US" sz="1600" b="1" dirty="0">
                <a:solidFill>
                  <a:schemeClr val="bg1"/>
                </a:solidFill>
                <a:latin typeface="+mn-lt"/>
              </a:rPr>
              <a:t>Figure 4.5 UNIX File Access Control</a:t>
            </a:r>
          </a:p>
          <a:p>
            <a:pPr algn="ctr"/>
            <a:endParaRPr lang="en-US" b="1" dirty="0">
              <a:solidFill>
                <a:schemeClr val="bg1"/>
              </a:solidFill>
              <a:latin typeface="+mn-lt"/>
            </a:endParaRPr>
          </a:p>
          <a:p>
            <a:pPr algn="ctr"/>
            <a:endParaRPr lang="en-US" b="1" dirty="0">
              <a:solidFill>
                <a:schemeClr val="bg1"/>
              </a:solidFill>
              <a:latin typeface="+mn-lt"/>
            </a:endParaRPr>
          </a:p>
        </p:txBody>
      </p:sp>
    </p:spTree>
  </p:cSld>
  <p:clrMapOvr>
    <a:masterClrMapping/>
  </p:clrMapOvr>
  <p:transition spd="med">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Rectangle 2"/>
          <p:cNvSpPr>
            <a:spLocks noGrp="1" noChangeArrowheads="1"/>
          </p:cNvSpPr>
          <p:nvPr>
            <p:ph type="title"/>
          </p:nvPr>
        </p:nvSpPr>
        <p:spPr/>
        <p:txBody>
          <a:bodyPr>
            <a:normAutofit/>
          </a:bodyPr>
          <a:lstStyle/>
          <a:p>
            <a:pPr eaLnBrk="1" fontAlgn="auto" hangingPunct="1">
              <a:spcAft>
                <a:spcPts val="0"/>
              </a:spcAft>
              <a:defRPr/>
            </a:pPr>
            <a:r>
              <a:rPr lang="en-US" dirty="0">
                <a:solidFill>
                  <a:schemeClr val="accent6">
                    <a:lumMod val="40000"/>
                    <a:lumOff val="60000"/>
                  </a:schemeClr>
                </a:solidFill>
                <a:ea typeface="+mj-ea"/>
                <a:cs typeface="+mj-cs"/>
              </a:rPr>
              <a:t>Traditional UNIX </a:t>
            </a:r>
            <a:br>
              <a:rPr lang="en-US" dirty="0">
                <a:solidFill>
                  <a:schemeClr val="accent6">
                    <a:lumMod val="40000"/>
                    <a:lumOff val="60000"/>
                  </a:schemeClr>
                </a:solidFill>
                <a:ea typeface="+mj-ea"/>
                <a:cs typeface="+mj-cs"/>
              </a:rPr>
            </a:br>
            <a:r>
              <a:rPr lang="en-US" dirty="0">
                <a:solidFill>
                  <a:schemeClr val="accent6">
                    <a:lumMod val="40000"/>
                    <a:lumOff val="60000"/>
                  </a:schemeClr>
                </a:solidFill>
                <a:ea typeface="+mj-ea"/>
                <a:cs typeface="+mj-cs"/>
              </a:rPr>
              <a:t>File </a:t>
            </a:r>
            <a:r>
              <a:rPr kumimoji="1" lang="en-GB" dirty="0">
                <a:solidFill>
                  <a:schemeClr val="accent6">
                    <a:lumMod val="40000"/>
                    <a:lumOff val="60000"/>
                  </a:schemeClr>
                </a:solidFill>
                <a:ea typeface="+mj-ea"/>
                <a:cs typeface="+mj-cs"/>
              </a:rPr>
              <a:t>Access Control</a:t>
            </a:r>
            <a:endParaRPr kumimoji="1" lang="en-US" dirty="0">
              <a:solidFill>
                <a:schemeClr val="accent6">
                  <a:lumMod val="40000"/>
                  <a:lumOff val="60000"/>
                </a:schemeClr>
              </a:solidFill>
              <a:ea typeface="+mj-ea"/>
              <a:cs typeface="+mj-cs"/>
            </a:endParaRPr>
          </a:p>
        </p:txBody>
      </p:sp>
      <p:sp>
        <p:nvSpPr>
          <p:cNvPr id="235523" name="Rectangle 3"/>
          <p:cNvSpPr>
            <a:spLocks noGrp="1" noChangeArrowheads="1"/>
          </p:cNvSpPr>
          <p:nvPr>
            <p:ph idx="1"/>
          </p:nvPr>
        </p:nvSpPr>
        <p:spPr>
          <a:xfrm>
            <a:off x="457200" y="1676400"/>
            <a:ext cx="8229600" cy="4876800"/>
          </a:xfrm>
        </p:spPr>
        <p:txBody>
          <a:bodyPr wrap="square" numCol="1" anchor="t" anchorCtr="0" compatLnSpc="1">
            <a:prstTxWarp prst="textNoShape">
              <a:avLst/>
            </a:prstTxWarp>
          </a:bodyPr>
          <a:lstStyle/>
          <a:p>
            <a:pPr eaLnBrk="1" hangingPunct="1">
              <a:lnSpc>
                <a:spcPct val="90000"/>
              </a:lnSpc>
              <a:buSzPct val="70000"/>
              <a:buFont typeface="Wingdings" pitchFamily="-1" charset="2"/>
              <a:buChar char=""/>
              <a:defRPr/>
            </a:pPr>
            <a:r>
              <a:rPr lang="en-US" dirty="0">
                <a:effectLst>
                  <a:outerShdw blurRad="38100" dist="38100" dir="2700000" algn="tl">
                    <a:srgbClr val="0064E2"/>
                  </a:outerShdw>
                </a:effectLst>
                <a:ea typeface="ＭＳ Ｐゴシック" pitchFamily="-1" charset="-128"/>
                <a:cs typeface="ＭＳ Ｐゴシック" pitchFamily="-1" charset="-128"/>
              </a:rPr>
              <a:t>“Set user ID”(SetUID)</a:t>
            </a:r>
            <a:endParaRPr lang="en-US" sz="2200" dirty="0">
              <a:effectLst>
                <a:outerShdw blurRad="38100" dist="38100" dir="2700000" algn="tl">
                  <a:srgbClr val="0064E2"/>
                </a:outerShdw>
              </a:effectLst>
              <a:ea typeface="ＭＳ Ｐゴシック" pitchFamily="-1" charset="-128"/>
              <a:cs typeface="ＭＳ Ｐゴシック" pitchFamily="-1" charset="-128"/>
            </a:endParaRPr>
          </a:p>
          <a:p>
            <a:pPr eaLnBrk="1" hangingPunct="1">
              <a:lnSpc>
                <a:spcPct val="90000"/>
              </a:lnSpc>
              <a:buSzPct val="70000"/>
              <a:buFont typeface="Wingdings" pitchFamily="-1" charset="2"/>
              <a:buChar char=""/>
              <a:defRPr/>
            </a:pPr>
            <a:r>
              <a:rPr lang="en-US" dirty="0">
                <a:effectLst>
                  <a:outerShdw blurRad="38100" dist="38100" dir="2700000" algn="tl">
                    <a:srgbClr val="0064E2"/>
                  </a:outerShdw>
                </a:effectLst>
                <a:ea typeface="ＭＳ Ｐゴシック" pitchFamily="-1" charset="-128"/>
                <a:cs typeface="ＭＳ Ｐゴシック" pitchFamily="-1" charset="-128"/>
              </a:rPr>
              <a:t> “Set group ID”(SetGID)</a:t>
            </a: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System temporarily uses rights of the file owner/group in addition to the real user’s rights when making access control decisions</a:t>
            </a: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Enables privileged programs to access files/resources not generally accessible</a:t>
            </a:r>
          </a:p>
          <a:p>
            <a:pPr eaLnBrk="1" hangingPunct="1">
              <a:lnSpc>
                <a:spcPct val="90000"/>
              </a:lnSpc>
              <a:buSzPct val="70000"/>
              <a:buFont typeface="Wingdings" pitchFamily="-1" charset="2"/>
              <a:buChar char=""/>
              <a:defRPr/>
            </a:pPr>
            <a:r>
              <a:rPr lang="en-US" dirty="0">
                <a:effectLst>
                  <a:outerShdw blurRad="38100" dist="38100" dir="2700000" algn="tl">
                    <a:srgbClr val="0064E2"/>
                  </a:outerShdw>
                </a:effectLst>
                <a:ea typeface="ＭＳ Ｐゴシック" pitchFamily="-1" charset="-128"/>
                <a:cs typeface="ＭＳ Ｐゴシック" pitchFamily="-1" charset="-128"/>
              </a:rPr>
              <a:t>Sticky bit </a:t>
            </a: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When applied to a directory it specifies that only the owner of any file in the directory can rename, move, or delete that file</a:t>
            </a:r>
          </a:p>
          <a:p>
            <a:pPr eaLnBrk="1" hangingPunct="1">
              <a:lnSpc>
                <a:spcPct val="90000"/>
              </a:lnSpc>
              <a:buSzPct val="70000"/>
              <a:buFont typeface="Wingdings" pitchFamily="-1" charset="2"/>
              <a:buChar char=""/>
              <a:defRPr/>
            </a:pPr>
            <a:r>
              <a:rPr lang="en-US" dirty="0" err="1">
                <a:effectLst>
                  <a:outerShdw blurRad="38100" dist="38100" dir="2700000" algn="tl">
                    <a:srgbClr val="0064E2"/>
                  </a:outerShdw>
                </a:effectLst>
                <a:ea typeface="ＭＳ Ｐゴシック" pitchFamily="-1" charset="-128"/>
                <a:cs typeface="ＭＳ Ｐゴシック" pitchFamily="-1" charset="-128"/>
              </a:rPr>
              <a:t>Superuser</a:t>
            </a:r>
            <a:r>
              <a:rPr lang="en-US" dirty="0">
                <a:effectLst>
                  <a:outerShdw blurRad="38100" dist="38100" dir="2700000" algn="tl">
                    <a:srgbClr val="0064E2"/>
                  </a:outerShdw>
                </a:effectLst>
                <a:ea typeface="ＭＳ Ｐゴシック" pitchFamily="-1" charset="-128"/>
                <a:cs typeface="ＭＳ Ｐゴシック" pitchFamily="-1" charset="-128"/>
              </a:rPr>
              <a:t> </a:t>
            </a: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Is exempt from usual access control restrictions</a:t>
            </a:r>
          </a:p>
          <a:p>
            <a:pPr lvl="1" eaLnBrk="1" hangingPunct="1">
              <a:lnSpc>
                <a:spcPct val="90000"/>
              </a:lnSpc>
              <a:buSzPct val="70000"/>
              <a:buFont typeface="Wingdings" pitchFamily="-1" charset="2"/>
              <a:buChar char=""/>
              <a:defRPr/>
            </a:pPr>
            <a:r>
              <a:rPr lang="en-US" sz="2000" dirty="0">
                <a:effectLst>
                  <a:outerShdw blurRad="38100" dist="38100" dir="2700000" algn="tl">
                    <a:srgbClr val="0064E2"/>
                  </a:outerShdw>
                </a:effectLst>
              </a:rPr>
              <a:t>Has system-wide access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a:xfrm>
            <a:off x="0" y="188640"/>
            <a:ext cx="9144000" cy="1368152"/>
          </a:xfrm>
        </p:spPr>
        <p:txBody>
          <a:bodyPr/>
          <a:lstStyle/>
          <a:p>
            <a:pPr eaLnBrk="1" fontAlgn="auto" hangingPunct="1">
              <a:spcAft>
                <a:spcPts val="0"/>
              </a:spcAft>
              <a:defRPr/>
            </a:pPr>
            <a:r>
              <a:rPr lang="en-GB" dirty="0">
                <a:solidFill>
                  <a:schemeClr val="accent6">
                    <a:lumMod val="40000"/>
                    <a:lumOff val="60000"/>
                  </a:schemeClr>
                </a:solidFill>
              </a:rPr>
              <a:t>Access Control Definitions </a:t>
            </a:r>
            <a:r>
              <a:rPr lang="en-GB" sz="4400" dirty="0">
                <a:solidFill>
                  <a:schemeClr val="accent6">
                    <a:lumMod val="40000"/>
                    <a:lumOff val="60000"/>
                  </a:schemeClr>
                </a:solidFill>
              </a:rPr>
              <a:t>1/2</a:t>
            </a:r>
            <a:endParaRPr lang="en-AU" sz="4400" dirty="0">
              <a:solidFill>
                <a:schemeClr val="accent6">
                  <a:lumMod val="40000"/>
                  <a:lumOff val="60000"/>
                </a:schemeClr>
              </a:solidFill>
            </a:endParaRPr>
          </a:p>
        </p:txBody>
      </p:sp>
      <p:sp>
        <p:nvSpPr>
          <p:cNvPr id="200707" name="Rectangle 3"/>
          <p:cNvSpPr>
            <a:spLocks noGrp="1" noChangeArrowheads="1"/>
          </p:cNvSpPr>
          <p:nvPr>
            <p:ph idx="1"/>
          </p:nvPr>
        </p:nvSpPr>
        <p:spPr>
          <a:xfrm>
            <a:off x="495300" y="1916832"/>
            <a:ext cx="8153400" cy="4464496"/>
          </a:xfrm>
        </p:spPr>
        <p:txBody>
          <a:bodyPr/>
          <a:lstStyle/>
          <a:p>
            <a:pPr eaLnBrk="1" fontAlgn="auto" hangingPunct="1">
              <a:spcAft>
                <a:spcPts val="0"/>
              </a:spcAft>
              <a:buFont typeface="Wingdings" pitchFamily="-107" charset="2"/>
              <a:buNone/>
              <a:defRPr/>
            </a:pPr>
            <a:r>
              <a:rPr lang="en-AU" sz="2800" dirty="0">
                <a:effectLst>
                  <a:outerShdw blurRad="38100" dist="38100" dir="2700000" algn="tl">
                    <a:srgbClr val="000000">
                      <a:alpha val="43137"/>
                    </a:srgbClr>
                  </a:outerShdw>
                </a:effectLst>
              </a:rPr>
              <a:t>NISTIR 7298 defines access control as:</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a:p>
            <a:pPr algn="ctr" eaLnBrk="1" fontAlgn="auto" hangingPunct="1">
              <a:spcAft>
                <a:spcPts val="0"/>
              </a:spcAft>
              <a:buFont typeface="Wingdings" pitchFamily="-107" charset="2"/>
              <a:buNone/>
              <a:defRPr/>
            </a:pPr>
            <a:r>
              <a:rPr lang="en-AU" sz="2800" dirty="0">
                <a:effectLst>
                  <a:outerShdw blurRad="38100" dist="38100" dir="2700000" algn="tl">
                    <a:srgbClr val="000000">
                      <a:alpha val="43137"/>
                    </a:srgbClr>
                  </a:outerShdw>
                </a:effectLst>
              </a:rPr>
              <a:t>		“the process of granting or denying specific requests to: (1) obtain and use information and related information processing services; and (2) enter specific physical facilities”</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p:cNvSpPr>
            <a:spLocks noGrp="1" noChangeArrowheads="1"/>
          </p:cNvSpPr>
          <p:nvPr>
            <p:ph type="title"/>
          </p:nvPr>
        </p:nvSpPr>
        <p:spPr>
          <a:xfrm>
            <a:off x="467544" y="188640"/>
            <a:ext cx="8229600" cy="1417638"/>
          </a:xfrm>
        </p:spPr>
        <p:txBody>
          <a:bodyPr wrap="square" numCol="1" anchorCtr="0" compatLnSpc="1">
            <a:prstTxWarp prst="textNoShape">
              <a:avLst/>
            </a:prstTxWarp>
          </a:bodyPr>
          <a:lstStyle/>
          <a:p>
            <a:pPr eaLnBrk="1" hangingPunct="1">
              <a:defRPr/>
            </a:pPr>
            <a:r>
              <a:rPr lang="en-US" sz="4300" dirty="0">
                <a:solidFill>
                  <a:schemeClr val="accent1"/>
                </a:solidFill>
                <a:effectLst>
                  <a:outerShdw blurRad="38100" dist="38100" dir="2700000" algn="tl">
                    <a:srgbClr val="FFFFFF"/>
                  </a:outerShdw>
                </a:effectLst>
              </a:rPr>
              <a:t> </a:t>
            </a:r>
            <a:r>
              <a:rPr kumimoji="1" lang="en-GB" sz="4300" dirty="0">
                <a:solidFill>
                  <a:schemeClr val="accent6">
                    <a:lumMod val="40000"/>
                    <a:lumOff val="60000"/>
                  </a:schemeClr>
                </a:solidFill>
                <a:effectLst>
                  <a:outerShdw blurRad="38100" dist="38100" dir="2700000" algn="tl">
                    <a:srgbClr val="000000">
                      <a:alpha val="43137"/>
                    </a:srgbClr>
                  </a:outerShdw>
                </a:effectLst>
              </a:rPr>
              <a:t>Access Control Lists (ACLs)</a:t>
            </a:r>
            <a:br>
              <a:rPr kumimoji="1" lang="en-GB" sz="4300" dirty="0">
                <a:solidFill>
                  <a:schemeClr val="accent6">
                    <a:lumMod val="40000"/>
                    <a:lumOff val="60000"/>
                  </a:schemeClr>
                </a:solidFill>
                <a:effectLst>
                  <a:outerShdw blurRad="38100" dist="38100" dir="2700000" algn="tl">
                    <a:srgbClr val="000000">
                      <a:alpha val="43137"/>
                    </a:srgbClr>
                  </a:outerShdw>
                </a:effectLst>
              </a:rPr>
            </a:br>
            <a:r>
              <a:rPr kumimoji="1" lang="en-GB" sz="4300" dirty="0">
                <a:solidFill>
                  <a:schemeClr val="accent6">
                    <a:lumMod val="40000"/>
                    <a:lumOff val="60000"/>
                  </a:schemeClr>
                </a:solidFill>
                <a:effectLst>
                  <a:outerShdw blurRad="38100" dist="38100" dir="2700000" algn="tl">
                    <a:srgbClr val="000000">
                      <a:alpha val="43137"/>
                    </a:srgbClr>
                  </a:outerShdw>
                </a:effectLst>
              </a:rPr>
              <a:t>in UNIX</a:t>
            </a:r>
            <a:endParaRPr kumimoji="1" lang="en-US" sz="4300" dirty="0">
              <a:solidFill>
                <a:schemeClr val="accent6">
                  <a:lumMod val="40000"/>
                  <a:lumOff val="60000"/>
                </a:schemeClr>
              </a:solidFill>
              <a:effectLst>
                <a:outerShdw blurRad="38100" dist="38100" dir="2700000" algn="tl">
                  <a:srgbClr val="000000">
                    <a:alpha val="43137"/>
                  </a:srgbClr>
                </a:outerShdw>
              </a:effectLst>
            </a:endParaRP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806094870"/>
              </p:ext>
            </p:extLst>
          </p:nvPr>
        </p:nvGraphicFramePr>
        <p:xfrm>
          <a:off x="304800" y="1600200"/>
          <a:ext cx="8458200" cy="5257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5.pdf"/>
          <p:cNvPicPr>
            <a:picLocks noChangeAspect="1"/>
          </p:cNvPicPr>
          <p:nvPr/>
        </p:nvPicPr>
        <p:blipFill rotWithShape="1">
          <a:blip r:embed="rId3">
            <a:extLst>
              <a:ext uri="{28A0092B-C50C-407E-A947-70E740481C1C}">
                <a14:useLocalDpi xmlns:a14="http://schemas.microsoft.com/office/drawing/2010/main" val="0"/>
              </a:ext>
            </a:extLst>
          </a:blip>
          <a:srcRect l="6558" t="41877" b="4067"/>
          <a:stretch/>
        </p:blipFill>
        <p:spPr>
          <a:xfrm>
            <a:off x="395536" y="260648"/>
            <a:ext cx="8483042" cy="6350857"/>
          </a:xfrm>
          <a:prstGeom prst="rect">
            <a:avLst/>
          </a:prstGeom>
          <a:solidFill>
            <a:schemeClr val="tx1"/>
          </a:solidFill>
        </p:spPr>
      </p:pic>
    </p:spTree>
    <p:extLst>
      <p:ext uri="{BB962C8B-B14F-4D97-AF65-F5344CB8AC3E}">
        <p14:creationId xmlns:p14="http://schemas.microsoft.com/office/powerpoint/2010/main" val="8907994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3800" b="6951"/>
          <a:stretch/>
        </p:blipFill>
        <p:spPr>
          <a:xfrm>
            <a:off x="1730664" y="155267"/>
            <a:ext cx="5577640" cy="6442085"/>
          </a:xfrm>
          <a:prstGeom prst="rect">
            <a:avLst/>
          </a:prstGeom>
          <a:solidFill>
            <a:schemeClr val="tx1"/>
          </a:solidFill>
        </p:spPr>
      </p:pic>
    </p:spTree>
  </p:cSld>
  <p:clrMapOvr>
    <a:masterClrMapping/>
  </p:clrMapOvr>
  <p:transition spd="med">
    <p:pull dir="d"/>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7.pdf"/>
          <p:cNvPicPr>
            <a:picLocks noChangeAspect="1"/>
          </p:cNvPicPr>
          <p:nvPr/>
        </p:nvPicPr>
        <p:blipFill rotWithShape="1">
          <a:blip r:embed="rId3">
            <a:extLst>
              <a:ext uri="{28A0092B-C50C-407E-A947-70E740481C1C}">
                <a14:useLocalDpi xmlns:a14="http://schemas.microsoft.com/office/drawing/2010/main" val="0"/>
              </a:ext>
            </a:extLst>
          </a:blip>
          <a:srcRect l="3105" t="2001" b="3567"/>
          <a:stretch/>
        </p:blipFill>
        <p:spPr>
          <a:xfrm>
            <a:off x="2082212" y="153273"/>
            <a:ext cx="5134852" cy="6476127"/>
          </a:xfrm>
          <a:prstGeom prst="rect">
            <a:avLst/>
          </a:prstGeom>
          <a:solidFill>
            <a:schemeClr val="tx1"/>
          </a:solidFill>
        </p:spPr>
      </p:pic>
    </p:spTree>
  </p:cSld>
  <p:clrMapOvr>
    <a:masterClrMapping/>
  </p:clrMapOvr>
  <p:transition spd="med">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8.pdf"/>
          <p:cNvPicPr>
            <a:picLocks noChangeAspect="1"/>
          </p:cNvPicPr>
          <p:nvPr/>
        </p:nvPicPr>
        <p:blipFill rotWithShape="1">
          <a:blip r:embed="rId3">
            <a:extLst>
              <a:ext uri="{28A0092B-C50C-407E-A947-70E740481C1C}">
                <a14:useLocalDpi xmlns:a14="http://schemas.microsoft.com/office/drawing/2010/main" val="0"/>
              </a:ext>
            </a:extLst>
          </a:blip>
          <a:srcRect t="5505" r="825" b="8405"/>
          <a:stretch/>
        </p:blipFill>
        <p:spPr>
          <a:xfrm>
            <a:off x="1627580" y="188640"/>
            <a:ext cx="5768991" cy="6480720"/>
          </a:xfrm>
          <a:prstGeom prst="rect">
            <a:avLst/>
          </a:prstGeom>
          <a:solidFill>
            <a:schemeClr val="tx1"/>
          </a:solidFill>
        </p:spPr>
      </p:pic>
    </p:spTree>
  </p:cSld>
  <p:clrMapOvr>
    <a:masterClrMapping/>
  </p:clrMapOvr>
  <p:transition spd="med">
    <p:wipe dir="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548680"/>
            <a:ext cx="8229600" cy="1600200"/>
          </a:xfrm>
        </p:spPr>
        <p:txBody>
          <a:bodyPr>
            <a:normAutofit/>
          </a:bodyPr>
          <a:lstStyle/>
          <a:p>
            <a:pPr eaLnBrk="1" hangingPunct="1">
              <a:defRPr/>
            </a:pPr>
            <a:r>
              <a:rPr lang="en-US" dirty="0">
                <a:solidFill>
                  <a:schemeClr val="accent6">
                    <a:lumMod val="40000"/>
                    <a:lumOff val="60000"/>
                  </a:schemeClr>
                </a:solidFill>
              </a:rPr>
              <a:t>Table 4.4</a:t>
            </a:r>
            <a:br>
              <a:rPr lang="en-US" dirty="0">
                <a:solidFill>
                  <a:schemeClr val="accent6">
                    <a:lumMod val="40000"/>
                    <a:lumOff val="60000"/>
                  </a:schemeClr>
                </a:solidFill>
              </a:rPr>
            </a:br>
            <a:r>
              <a:rPr lang="en-US" dirty="0">
                <a:solidFill>
                  <a:schemeClr val="accent6">
                    <a:lumMod val="40000"/>
                    <a:lumOff val="60000"/>
                  </a:schemeClr>
                </a:solidFill>
              </a:rPr>
              <a:t>Scope RBAC Models</a:t>
            </a:r>
          </a:p>
        </p:txBody>
      </p:sp>
      <p:pic>
        <p:nvPicPr>
          <p:cNvPr id="5" name="Picture 18"/>
          <p:cNvPicPr>
            <a:picLocks noChangeAspect="1" noChangeArrowheads="1"/>
          </p:cNvPicPr>
          <p:nvPr/>
        </p:nvPicPr>
        <p:blipFill>
          <a:blip r:embed="rId3"/>
          <a:srcRect/>
          <a:stretch>
            <a:fillRect/>
          </a:stretch>
        </p:blipFill>
        <p:spPr bwMode="auto">
          <a:xfrm>
            <a:off x="0" y="2743200"/>
            <a:ext cx="9093200" cy="2641600"/>
          </a:xfrm>
          <a:prstGeom prst="rect">
            <a:avLst/>
          </a:prstGeom>
          <a:noFill/>
          <a:ln w="9525">
            <a:miter lim="800000"/>
            <a:headEnd/>
            <a:tailEnd/>
          </a:ln>
          <a:effectLst/>
        </p:spPr>
      </p:pic>
      <p:sp>
        <p:nvSpPr>
          <p:cNvPr id="62468" name="TextBox 3"/>
          <p:cNvSpPr txBox="1">
            <a:spLocks noChangeArrowheads="1"/>
          </p:cNvSpPr>
          <p:nvPr/>
        </p:nvSpPr>
        <p:spPr bwMode="auto">
          <a:xfrm>
            <a:off x="4054475" y="6135688"/>
            <a:ext cx="184150" cy="368300"/>
          </a:xfrm>
          <a:prstGeom prst="rect">
            <a:avLst/>
          </a:prstGeom>
          <a:noFill/>
          <a:ln w="9525">
            <a:noFill/>
            <a:miter lim="800000"/>
            <a:headEnd/>
            <a:tailEnd/>
          </a:ln>
        </p:spPr>
        <p:txBody>
          <a:bodyPr wrap="none">
            <a:prstTxWarp prst="textNoShape">
              <a:avLst/>
            </a:prstTxWarp>
            <a:spAutoFit/>
          </a:bodyPr>
          <a:lstStyle/>
          <a:p>
            <a:endParaRPr lang="en-US"/>
          </a:p>
        </p:txBody>
      </p:sp>
    </p:spTree>
  </p:cSld>
  <p:clrMapOvr>
    <a:masterClrMapping/>
  </p:clrMapOvr>
  <p:transition spd="med">
    <p:dissolv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9.pdf"/>
          <p:cNvPicPr>
            <a:picLocks noChangeAspect="1"/>
          </p:cNvPicPr>
          <p:nvPr/>
        </p:nvPicPr>
        <p:blipFill rotWithShape="1">
          <a:blip r:embed="rId3">
            <a:extLst>
              <a:ext uri="{28A0092B-C50C-407E-A947-70E740481C1C}">
                <a14:useLocalDpi xmlns:a14="http://schemas.microsoft.com/office/drawing/2010/main" val="0"/>
              </a:ext>
            </a:extLst>
          </a:blip>
          <a:srcRect t="20855" b="23754"/>
          <a:stretch/>
        </p:blipFill>
        <p:spPr>
          <a:xfrm>
            <a:off x="395536" y="404664"/>
            <a:ext cx="8352928" cy="5987588"/>
          </a:xfrm>
          <a:prstGeom prst="rect">
            <a:avLst/>
          </a:prstGeom>
          <a:solidFill>
            <a:schemeClr val="tx1"/>
          </a:solidFill>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24744"/>
          </a:xfrm>
        </p:spPr>
        <p:txBody>
          <a:bodyPr/>
          <a:lstStyle/>
          <a:p>
            <a:pPr eaLnBrk="1" hangingPunct="1">
              <a:defRPr/>
            </a:pPr>
            <a:r>
              <a:rPr lang="en-US" dirty="0">
                <a:solidFill>
                  <a:schemeClr val="accent6">
                    <a:lumMod val="40000"/>
                    <a:lumOff val="60000"/>
                  </a:schemeClr>
                </a:solidFill>
              </a:rPr>
              <a:t>Constraints - RBAC</a:t>
            </a:r>
          </a:p>
        </p:txBody>
      </p:sp>
      <p:sp>
        <p:nvSpPr>
          <p:cNvPr id="3" name="Content Placeholder 2"/>
          <p:cNvSpPr>
            <a:spLocks noGrp="1"/>
          </p:cNvSpPr>
          <p:nvPr>
            <p:ph idx="1"/>
          </p:nvPr>
        </p:nvSpPr>
        <p:spPr>
          <a:xfrm>
            <a:off x="467544" y="1340768"/>
            <a:ext cx="8229600" cy="5029200"/>
          </a:xfrm>
        </p:spPr>
        <p:txBody>
          <a:bodyPr/>
          <a:lstStyle/>
          <a:p>
            <a:pPr eaLnBrk="1" hangingPunct="1">
              <a:spcBef>
                <a:spcPts val="1200"/>
              </a:spcBef>
              <a:defRPr/>
            </a:pPr>
            <a:r>
              <a:rPr lang="en-US" dirty="0"/>
              <a:t>Provide a means of adapting RBAC to the specifics of administrative and security policies of an organization</a:t>
            </a:r>
          </a:p>
          <a:p>
            <a:pPr eaLnBrk="1" hangingPunct="1">
              <a:spcBef>
                <a:spcPts val="1200"/>
              </a:spcBef>
              <a:defRPr/>
            </a:pPr>
            <a:r>
              <a:rPr lang="en-US" dirty="0"/>
              <a:t>A defined relationship among roles or a condition related to roles</a:t>
            </a:r>
          </a:p>
          <a:p>
            <a:pPr eaLnBrk="1" hangingPunct="1">
              <a:spcBef>
                <a:spcPts val="1200"/>
              </a:spcBef>
              <a:defRPr/>
            </a:pPr>
            <a:r>
              <a:rPr lang="en-US" dirty="0"/>
              <a:t>Types:</a:t>
            </a:r>
          </a:p>
        </p:txBody>
      </p:sp>
      <p:graphicFrame>
        <p:nvGraphicFramePr>
          <p:cNvPr id="4" name="Diagram 3"/>
          <p:cNvGraphicFramePr/>
          <p:nvPr>
            <p:extLst>
              <p:ext uri="{D42A27DB-BD31-4B8C-83A1-F6EECF244321}">
                <p14:modId xmlns:p14="http://schemas.microsoft.com/office/powerpoint/2010/main" val="896227031"/>
              </p:ext>
            </p:extLst>
          </p:nvPr>
        </p:nvGraphicFramePr>
        <p:xfrm>
          <a:off x="990600" y="3901297"/>
          <a:ext cx="7391400" cy="2819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6">
                    <a:lumMod val="40000"/>
                    <a:lumOff val="60000"/>
                  </a:schemeClr>
                </a:solidFill>
              </a:rPr>
              <a:t>Attribute-Based Access Control (ABAC)</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1845817"/>
              </p:ext>
            </p:extLst>
          </p:nvPr>
        </p:nvGraphicFramePr>
        <p:xfrm>
          <a:off x="457200" y="1600200"/>
          <a:ext cx="8229600" cy="48531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00434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0"/>
            <a:ext cx="8229600" cy="1340768"/>
          </a:xfrm>
        </p:spPr>
        <p:txBody>
          <a:bodyPr>
            <a:normAutofit/>
          </a:bodyPr>
          <a:lstStyle/>
          <a:p>
            <a:pPr eaLnBrk="1" hangingPunct="1">
              <a:defRPr/>
            </a:pPr>
            <a:r>
              <a:rPr lang="en-US" dirty="0">
                <a:solidFill>
                  <a:schemeClr val="accent6">
                    <a:lumMod val="40000"/>
                    <a:lumOff val="60000"/>
                  </a:schemeClr>
                </a:solidFill>
              </a:rPr>
              <a:t>ABAC Model: Attributes</a:t>
            </a:r>
            <a:endParaRPr lang="en-US" sz="4778" dirty="0">
              <a:solidFill>
                <a:schemeClr val="accent6">
                  <a:lumMod val="40000"/>
                  <a:lumOff val="60000"/>
                </a:schemeClr>
              </a:solidFill>
            </a:endParaRPr>
          </a:p>
        </p:txBody>
      </p:sp>
      <p:graphicFrame>
        <p:nvGraphicFramePr>
          <p:cNvPr id="18" name="Content Placeholder 17"/>
          <p:cNvGraphicFramePr>
            <a:graphicFrameLocks noGrp="1"/>
          </p:cNvGraphicFramePr>
          <p:nvPr>
            <p:ph idx="1"/>
            <p:extLst>
              <p:ext uri="{D42A27DB-BD31-4B8C-83A1-F6EECF244321}">
                <p14:modId xmlns:p14="http://schemas.microsoft.com/office/powerpoint/2010/main" val="1519495478"/>
              </p:ext>
            </p:extLst>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a:xfrm>
            <a:off x="0" y="0"/>
            <a:ext cx="9144000" cy="1700808"/>
          </a:xfrm>
        </p:spPr>
        <p:txBody>
          <a:bodyPr/>
          <a:lstStyle/>
          <a:p>
            <a:pPr eaLnBrk="1" fontAlgn="auto" hangingPunct="1">
              <a:spcAft>
                <a:spcPts val="0"/>
              </a:spcAft>
              <a:defRPr/>
            </a:pPr>
            <a:r>
              <a:rPr lang="en-GB" dirty="0">
                <a:solidFill>
                  <a:schemeClr val="accent6">
                    <a:lumMod val="40000"/>
                    <a:lumOff val="60000"/>
                  </a:schemeClr>
                </a:solidFill>
              </a:rPr>
              <a:t>Access Control Definitions </a:t>
            </a:r>
            <a:r>
              <a:rPr lang="en-GB" sz="4800" dirty="0">
                <a:solidFill>
                  <a:schemeClr val="accent6">
                    <a:lumMod val="40000"/>
                    <a:lumOff val="60000"/>
                  </a:schemeClr>
                </a:solidFill>
              </a:rPr>
              <a:t>2/2</a:t>
            </a:r>
            <a:endParaRPr lang="en-AU" sz="4800" dirty="0">
              <a:solidFill>
                <a:schemeClr val="accent6">
                  <a:lumMod val="40000"/>
                  <a:lumOff val="60000"/>
                </a:schemeClr>
              </a:solidFill>
            </a:endParaRPr>
          </a:p>
        </p:txBody>
      </p:sp>
      <p:sp>
        <p:nvSpPr>
          <p:cNvPr id="200707" name="Rectangle 3"/>
          <p:cNvSpPr>
            <a:spLocks noGrp="1" noChangeArrowheads="1"/>
          </p:cNvSpPr>
          <p:nvPr>
            <p:ph idx="1"/>
          </p:nvPr>
        </p:nvSpPr>
        <p:spPr>
          <a:xfrm>
            <a:off x="495300" y="1916832"/>
            <a:ext cx="8153400" cy="4464496"/>
          </a:xfrm>
        </p:spPr>
        <p:txBody>
          <a:bodyPr/>
          <a:lstStyle/>
          <a:p>
            <a:pPr eaLnBrk="1" fontAlgn="auto" hangingPunct="1">
              <a:spcAft>
                <a:spcPts val="0"/>
              </a:spcAft>
              <a:buFont typeface="Wingdings" pitchFamily="-107" charset="2"/>
              <a:buNone/>
              <a:defRPr/>
            </a:pPr>
            <a:r>
              <a:rPr lang="en-AU" sz="2800" dirty="0">
                <a:effectLst>
                  <a:outerShdw blurRad="38100" dist="38100" dir="2700000" algn="tl">
                    <a:srgbClr val="000000">
                      <a:alpha val="43137"/>
                    </a:srgbClr>
                  </a:outerShdw>
                </a:effectLst>
              </a:rPr>
              <a:t>RFC 4949 defines access control as:</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a:p>
            <a:pPr algn="ctr" eaLnBrk="1" fontAlgn="auto" hangingPunct="1">
              <a:spcAft>
                <a:spcPts val="0"/>
              </a:spcAft>
              <a:buFont typeface="Wingdings" pitchFamily="-107" charset="2"/>
              <a:buNone/>
              <a:defRPr/>
            </a:pPr>
            <a:r>
              <a:rPr lang="en-AU" sz="2800" dirty="0">
                <a:effectLst>
                  <a:outerShdw blurRad="38100" dist="38100" dir="2700000" algn="tl">
                    <a:srgbClr val="000000">
                      <a:alpha val="43137"/>
                    </a:srgbClr>
                  </a:outerShdw>
                </a:effectLst>
              </a:rPr>
              <a:t>		“a process by which use of system resources is regulated according to a security policy and is permitted only by authorized entities (users, programs, processes, or other systems) according to that policy”</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0472323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171400"/>
            <a:ext cx="8229600" cy="1390600"/>
          </a:xfrm>
        </p:spPr>
        <p:txBody>
          <a:bodyPr/>
          <a:lstStyle/>
          <a:p>
            <a:pPr eaLnBrk="1" hangingPunct="1">
              <a:defRPr/>
            </a:pPr>
            <a:r>
              <a:rPr lang="en-US" sz="6600" dirty="0">
                <a:solidFill>
                  <a:schemeClr val="accent6">
                    <a:lumMod val="40000"/>
                    <a:lumOff val="60000"/>
                  </a:schemeClr>
                </a:solidFill>
              </a:rPr>
              <a:t>ABAC</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136361903"/>
              </p:ext>
            </p:extLst>
          </p:nvPr>
        </p:nvGraphicFramePr>
        <p:xfrm>
          <a:off x="0" y="1219200"/>
          <a:ext cx="9144000" cy="5638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16401" b="8001"/>
          <a:stretch/>
        </p:blipFill>
        <p:spPr>
          <a:xfrm>
            <a:off x="1402155" y="188641"/>
            <a:ext cx="6626229" cy="6482700"/>
          </a:xfrm>
          <a:prstGeom prst="rect">
            <a:avLst/>
          </a:prstGeom>
          <a:solidFill>
            <a:schemeClr val="tx1"/>
          </a:solidFill>
        </p:spPr>
      </p:pic>
    </p:spTree>
  </p:cSld>
  <p:clrMapOvr>
    <a:masterClrMapping/>
  </p:clrMapOvr>
  <p:transition spd="med">
    <p:wipe dir="u"/>
  </p:transition>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2750" b="3801"/>
          <a:stretch/>
        </p:blipFill>
        <p:spPr>
          <a:xfrm>
            <a:off x="1917700" y="188640"/>
            <a:ext cx="5299364" cy="6408712"/>
          </a:xfrm>
          <a:prstGeom prst="rect">
            <a:avLst/>
          </a:prstGeom>
          <a:solidFill>
            <a:schemeClr val="tx1"/>
          </a:solidFill>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268760"/>
          </a:xfrm>
        </p:spPr>
        <p:txBody>
          <a:bodyPr>
            <a:normAutofit/>
          </a:bodyPr>
          <a:lstStyle/>
          <a:p>
            <a:pPr eaLnBrk="1" hangingPunct="1">
              <a:defRPr/>
            </a:pPr>
            <a:r>
              <a:rPr lang="en-US" dirty="0">
                <a:solidFill>
                  <a:schemeClr val="accent6">
                    <a:lumMod val="40000"/>
                    <a:lumOff val="60000"/>
                  </a:schemeClr>
                </a:solidFill>
              </a:rPr>
              <a:t>ABAC Policies</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262214798"/>
              </p:ext>
            </p:extLst>
          </p:nvPr>
        </p:nvGraphicFramePr>
        <p:xfrm>
          <a:off x="469726" y="1281220"/>
          <a:ext cx="8229600" cy="5400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eaLnBrk="1" hangingPunct="1">
              <a:defRPr/>
            </a:pPr>
            <a:r>
              <a:rPr lang="en-US" dirty="0">
                <a:solidFill>
                  <a:schemeClr val="accent6">
                    <a:lumMod val="40000"/>
                    <a:lumOff val="60000"/>
                  </a:schemeClr>
                </a:solidFill>
              </a:rPr>
              <a:t>Identity, Credential, and Access Management (ICAM)</a:t>
            </a:r>
          </a:p>
        </p:txBody>
      </p:sp>
      <p:sp>
        <p:nvSpPr>
          <p:cNvPr id="3" name="Content Placeholder 2"/>
          <p:cNvSpPr>
            <a:spLocks noGrp="1"/>
          </p:cNvSpPr>
          <p:nvPr>
            <p:ph idx="1"/>
          </p:nvPr>
        </p:nvSpPr>
        <p:spPr>
          <a:xfrm>
            <a:off x="457200" y="2057400"/>
            <a:ext cx="8229600" cy="4419600"/>
          </a:xfrm>
        </p:spPr>
        <p:txBody>
          <a:bodyPr>
            <a:normAutofit/>
          </a:bodyPr>
          <a:lstStyle/>
          <a:p>
            <a:pPr eaLnBrk="1" hangingPunct="1">
              <a:defRPr/>
            </a:pPr>
            <a:r>
              <a:rPr lang="en-US" dirty="0"/>
              <a:t>A comprehensive approach to managing and implementing digital identities, credentials, and access control</a:t>
            </a:r>
          </a:p>
          <a:p>
            <a:pPr eaLnBrk="1" hangingPunct="1">
              <a:defRPr/>
            </a:pPr>
            <a:r>
              <a:rPr lang="en-US" dirty="0"/>
              <a:t>Developed by the U.S. government</a:t>
            </a:r>
          </a:p>
          <a:p>
            <a:pPr eaLnBrk="1" hangingPunct="1">
              <a:defRPr/>
            </a:pPr>
            <a:r>
              <a:rPr lang="en-US" dirty="0"/>
              <a:t>Designed to:</a:t>
            </a:r>
          </a:p>
          <a:p>
            <a:pPr lvl="1">
              <a:defRPr/>
            </a:pPr>
            <a:r>
              <a:rPr lang="en-US" dirty="0"/>
              <a:t>Create trusted digital identity representations of individuals and nonperson entities (NPEs)</a:t>
            </a:r>
          </a:p>
          <a:p>
            <a:pPr lvl="1">
              <a:defRPr/>
            </a:pPr>
            <a:r>
              <a:rPr lang="en-US" dirty="0"/>
              <a:t>Bind those identities to credentials that may serve as a proxy for the individual of NPE in access transactions</a:t>
            </a:r>
          </a:p>
          <a:p>
            <a:pPr lvl="2">
              <a:defRPr/>
            </a:pPr>
            <a:r>
              <a:rPr lang="en-US" dirty="0"/>
              <a:t>A credential is an object or data structure that authoritatively binds an identity to a token possessed and controlled by a subscriber</a:t>
            </a:r>
          </a:p>
          <a:p>
            <a:pPr lvl="1">
              <a:defRPr/>
            </a:pPr>
            <a:r>
              <a:rPr lang="en-US" dirty="0"/>
              <a:t>Use the credentials to provide authorized access to an agency’s resources</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12.pdf"/>
          <p:cNvPicPr>
            <a:picLocks noChangeAspect="1"/>
          </p:cNvPicPr>
          <p:nvPr/>
        </p:nvPicPr>
        <p:blipFill rotWithShape="1">
          <a:blip r:embed="rId3">
            <a:extLst>
              <a:ext uri="{28A0092B-C50C-407E-A947-70E740481C1C}">
                <a14:useLocalDpi xmlns:a14="http://schemas.microsoft.com/office/drawing/2010/main" val="0"/>
              </a:ext>
            </a:extLst>
          </a:blip>
          <a:srcRect t="10388" b="17081"/>
          <a:stretch/>
        </p:blipFill>
        <p:spPr>
          <a:xfrm>
            <a:off x="1259632" y="116632"/>
            <a:ext cx="6980724" cy="6552470"/>
          </a:xfrm>
          <a:prstGeom prst="rect">
            <a:avLst/>
          </a:prstGeom>
          <a:solidFill>
            <a:schemeClr val="tx1"/>
          </a:solidFill>
        </p:spPr>
      </p:pic>
    </p:spTree>
  </p:cSld>
  <p:clrMapOvr>
    <a:masterClrMapping/>
  </p:clrMapOvr>
  <p:transition spd="slow">
    <p:wip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67544" y="-387424"/>
            <a:ext cx="8229600" cy="1600200"/>
          </a:xfrm>
        </p:spPr>
        <p:txBody>
          <a:bodyPr/>
          <a:lstStyle/>
          <a:p>
            <a:r>
              <a:rPr lang="en-US" dirty="0">
                <a:solidFill>
                  <a:schemeClr val="accent6">
                    <a:lumMod val="40000"/>
                    <a:lumOff val="60000"/>
                  </a:schemeClr>
                </a:solidFill>
              </a:rPr>
              <a:t>Identity Management</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518144081"/>
              </p:ext>
            </p:extLst>
          </p:nvPr>
        </p:nvGraphicFramePr>
        <p:xfrm>
          <a:off x="457200" y="1484784"/>
          <a:ext cx="8229600" cy="51845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med">
    <p:wipe dir="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96752"/>
          </a:xfrm>
        </p:spPr>
        <p:txBody>
          <a:bodyPr/>
          <a:lstStyle/>
          <a:p>
            <a:r>
              <a:rPr lang="en-US" dirty="0">
                <a:solidFill>
                  <a:schemeClr val="accent6">
                    <a:lumMod val="40000"/>
                    <a:lumOff val="60000"/>
                  </a:schemeClr>
                </a:solidFill>
              </a:rPr>
              <a:t>Credential Management</a:t>
            </a:r>
          </a:p>
        </p:txBody>
      </p:sp>
      <p:graphicFrame>
        <p:nvGraphicFramePr>
          <p:cNvPr id="28" name="Content Placeholder 27"/>
          <p:cNvGraphicFramePr>
            <a:graphicFrameLocks noGrp="1"/>
          </p:cNvGraphicFramePr>
          <p:nvPr>
            <p:ph idx="1"/>
            <p:extLst>
              <p:ext uri="{D42A27DB-BD31-4B8C-83A1-F6EECF244321}">
                <p14:modId xmlns:p14="http://schemas.microsoft.com/office/powerpoint/2010/main" val="60143414"/>
              </p:ext>
            </p:extLst>
          </p:nvPr>
        </p:nvGraphicFramePr>
        <p:xfrm>
          <a:off x="457200" y="1412776"/>
          <a:ext cx="8229600" cy="52565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spd="med">
    <p:dissolv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0"/>
            <a:ext cx="8229600" cy="1196752"/>
          </a:xfrm>
        </p:spPr>
        <p:txBody>
          <a:bodyPr/>
          <a:lstStyle/>
          <a:p>
            <a:r>
              <a:rPr lang="en-US" dirty="0">
                <a:solidFill>
                  <a:schemeClr val="accent6">
                    <a:lumMod val="40000"/>
                    <a:lumOff val="60000"/>
                  </a:schemeClr>
                </a:solidFill>
              </a:rPr>
              <a:t>Access Management</a:t>
            </a:r>
          </a:p>
        </p:txBody>
      </p:sp>
      <p:graphicFrame>
        <p:nvGraphicFramePr>
          <p:cNvPr id="20" name="Content Placeholder 19"/>
          <p:cNvGraphicFramePr>
            <a:graphicFrameLocks noGrp="1"/>
          </p:cNvGraphicFramePr>
          <p:nvPr>
            <p:ph idx="1"/>
          </p:nvPr>
        </p:nvGraphicFramePr>
        <p:xfrm>
          <a:off x="457200" y="1340768"/>
          <a:ext cx="8229600" cy="532859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52460337"/>
      </p:ext>
    </p:extLst>
  </p:cSld>
  <p:clrMapOvr>
    <a:masterClrMapping/>
  </p:clrMapOvr>
  <p:transition spd="med">
    <p:dissolv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28600"/>
            <a:ext cx="8229600" cy="1196752"/>
          </a:xfrm>
        </p:spPr>
        <p:txBody>
          <a:bodyPr/>
          <a:lstStyle/>
          <a:p>
            <a:pPr algn="l">
              <a:lnSpc>
                <a:spcPct val="100000"/>
              </a:lnSpc>
            </a:pPr>
            <a:r>
              <a:rPr lang="en-US" sz="3200" dirty="0">
                <a:solidFill>
                  <a:schemeClr val="accent6">
                    <a:lumMod val="40000"/>
                    <a:lumOff val="60000"/>
                  </a:schemeClr>
                </a:solidFill>
              </a:rPr>
              <a:t>Three support elements are needed for an enterprise-wide access control facility:</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546151090"/>
              </p:ext>
            </p:extLst>
          </p:nvPr>
        </p:nvGraphicFramePr>
        <p:xfrm>
          <a:off x="457200" y="1524000"/>
          <a:ext cx="8229600" cy="51453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31323824"/>
      </p:ext>
    </p:extLst>
  </p:cSld>
  <p:clrMapOvr>
    <a:masterClrMapping/>
  </p:clrMapOvr>
  <p:transition spd="med">
    <p:dissolv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79512" y="-15822"/>
            <a:ext cx="6444868" cy="6858000"/>
          </a:xfrm>
          <a:prstGeom prst="rect">
            <a:avLst/>
          </a:prstGeom>
          <a:solidFill>
            <a:schemeClr val="tx1"/>
          </a:solidFill>
        </p:spPr>
      </p:pic>
      <p:sp>
        <p:nvSpPr>
          <p:cNvPr id="5" name="TextBox 4"/>
          <p:cNvSpPr txBox="1"/>
          <p:nvPr/>
        </p:nvSpPr>
        <p:spPr>
          <a:xfrm>
            <a:off x="6804248" y="1340768"/>
            <a:ext cx="2232248" cy="2985433"/>
          </a:xfrm>
          <a:prstGeom prst="rect">
            <a:avLst/>
          </a:prstGeom>
          <a:noFill/>
        </p:spPr>
        <p:txBody>
          <a:bodyPr wrap="square" rtlCol="0">
            <a:spAutoFit/>
          </a:bodyPr>
          <a:lstStyle/>
          <a:p>
            <a:pPr algn="ctr"/>
            <a:r>
              <a:rPr lang="en-US" sz="3200" dirty="0"/>
              <a:t>Table 4.1   </a:t>
            </a:r>
          </a:p>
          <a:p>
            <a:endParaRPr lang="en-US" dirty="0"/>
          </a:p>
          <a:p>
            <a:pPr algn="ctr"/>
            <a:r>
              <a:rPr lang="en-US" sz="2400" dirty="0"/>
              <a:t>Access Control Security Requirements   ( SP 800-171)</a:t>
            </a:r>
          </a:p>
          <a:p>
            <a:endParaRPr lang="en-US" dirty="0"/>
          </a:p>
        </p:txBody>
      </p:sp>
      <p:sp>
        <p:nvSpPr>
          <p:cNvPr id="6" name="TextBox 5"/>
          <p:cNvSpPr txBox="1"/>
          <p:nvPr/>
        </p:nvSpPr>
        <p:spPr>
          <a:xfrm>
            <a:off x="6668947" y="6453336"/>
            <a:ext cx="2392001" cy="253916"/>
          </a:xfrm>
          <a:prstGeom prst="rect">
            <a:avLst/>
          </a:prstGeom>
          <a:noFill/>
        </p:spPr>
        <p:txBody>
          <a:bodyPr wrap="none" rtlCol="0">
            <a:spAutoFit/>
          </a:bodyPr>
          <a:lstStyle/>
          <a:p>
            <a:r>
              <a:rPr lang="en-US" sz="1050" dirty="0">
                <a:latin typeface="+mn-lt"/>
              </a:rPr>
              <a:t>(Table is on page 107 in the textbook)</a:t>
            </a:r>
          </a:p>
        </p:txBody>
      </p:sp>
    </p:spTree>
    <p:extLst>
      <p:ext uri="{BB962C8B-B14F-4D97-AF65-F5344CB8AC3E}">
        <p14:creationId xmlns:p14="http://schemas.microsoft.com/office/powerpoint/2010/main" val="5920667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600200"/>
          </a:xfrm>
        </p:spPr>
        <p:txBody>
          <a:bodyPr/>
          <a:lstStyle/>
          <a:p>
            <a:r>
              <a:rPr lang="en-US" dirty="0">
                <a:solidFill>
                  <a:schemeClr val="accent6">
                    <a:lumMod val="40000"/>
                    <a:lumOff val="60000"/>
                  </a:schemeClr>
                </a:solidFill>
              </a:rPr>
              <a:t>Identity Federation</a:t>
            </a:r>
          </a:p>
        </p:txBody>
      </p:sp>
      <p:sp>
        <p:nvSpPr>
          <p:cNvPr id="3" name="Content Placeholder 2"/>
          <p:cNvSpPr>
            <a:spLocks noGrp="1"/>
          </p:cNvSpPr>
          <p:nvPr>
            <p:ph idx="1"/>
          </p:nvPr>
        </p:nvSpPr>
        <p:spPr>
          <a:xfrm>
            <a:off x="457200" y="1752600"/>
            <a:ext cx="8229600" cy="4754563"/>
          </a:xfrm>
        </p:spPr>
        <p:txBody>
          <a:bodyPr/>
          <a:lstStyle/>
          <a:p>
            <a:pPr>
              <a:spcAft>
                <a:spcPts val="1200"/>
              </a:spcAft>
            </a:pPr>
            <a:r>
              <a:rPr lang="en-US" dirty="0"/>
              <a:t>Term used to describe the technology, standards, policies, and processes that allow an organization to trust digital identities, identity attributes, and credentials created and issued by another organization</a:t>
            </a:r>
          </a:p>
          <a:p>
            <a:pPr>
              <a:spcAft>
                <a:spcPts val="1200"/>
              </a:spcAft>
            </a:pPr>
            <a:r>
              <a:rPr lang="en-US" dirty="0"/>
              <a:t>Addresses two questions:</a:t>
            </a:r>
          </a:p>
          <a:p>
            <a:pPr lvl="1"/>
            <a:r>
              <a:rPr lang="en-US" sz="2000" dirty="0"/>
              <a:t>How do you trust identities of individuals from external organizations who need access to your systems</a:t>
            </a:r>
          </a:p>
          <a:p>
            <a:pPr lvl="1"/>
            <a:r>
              <a:rPr lang="en-US" sz="2000" dirty="0"/>
              <a:t>How do you vouch for identities of individuals in your organization when they need to collaborate with external organizations</a:t>
            </a:r>
          </a:p>
        </p:txBody>
      </p:sp>
    </p:spTree>
    <p:extLst>
      <p:ext uri="{BB962C8B-B14F-4D97-AF65-F5344CB8AC3E}">
        <p14:creationId xmlns:p14="http://schemas.microsoft.com/office/powerpoint/2010/main" val="202422489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f13.pdf"/>
          <p:cNvPicPr>
            <a:picLocks noChangeAspect="1"/>
          </p:cNvPicPr>
          <p:nvPr/>
        </p:nvPicPr>
        <p:blipFill rotWithShape="1">
          <a:blip r:embed="rId3">
            <a:extLst>
              <a:ext uri="{28A0092B-C50C-407E-A947-70E740481C1C}">
                <a14:useLocalDpi xmlns:a14="http://schemas.microsoft.com/office/drawing/2010/main" val="0"/>
              </a:ext>
            </a:extLst>
          </a:blip>
          <a:srcRect l="7459" r="5096" b="57622"/>
          <a:stretch/>
        </p:blipFill>
        <p:spPr>
          <a:xfrm>
            <a:off x="323528" y="620688"/>
            <a:ext cx="8568952" cy="5374049"/>
          </a:xfrm>
          <a:prstGeom prst="rect">
            <a:avLst/>
          </a:prstGeom>
          <a:solidFill>
            <a:schemeClr val="tx1"/>
          </a:solidFill>
        </p:spPr>
      </p:pic>
      <p:pic>
        <p:nvPicPr>
          <p:cNvPr id="5" name="Picture 4" descr="f13.pdf"/>
          <p:cNvPicPr>
            <a:picLocks noChangeAspect="1"/>
          </p:cNvPicPr>
          <p:nvPr/>
        </p:nvPicPr>
        <p:blipFill rotWithShape="1">
          <a:blip r:embed="rId4">
            <a:extLst>
              <a:ext uri="{28A0092B-C50C-407E-A947-70E740481C1C}">
                <a14:useLocalDpi xmlns:a14="http://schemas.microsoft.com/office/drawing/2010/main" val="0"/>
              </a:ext>
            </a:extLst>
          </a:blip>
          <a:srcRect t="87424" b="4734"/>
          <a:stretch/>
        </p:blipFill>
        <p:spPr>
          <a:xfrm>
            <a:off x="1907704" y="5949280"/>
            <a:ext cx="5299364" cy="537772"/>
          </a:xfrm>
          <a:prstGeom prst="rect">
            <a:avLst/>
          </a:prstGeom>
          <a:solidFill>
            <a:schemeClr val="tx1"/>
          </a:solidFill>
        </p:spPr>
      </p:pic>
    </p:spTree>
    <p:extLst>
      <p:ext uri="{BB962C8B-B14F-4D97-AF65-F5344CB8AC3E}">
        <p14:creationId xmlns:p14="http://schemas.microsoft.com/office/powerpoint/2010/main" val="11865849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600200"/>
          </a:xfrm>
        </p:spPr>
        <p:txBody>
          <a:bodyPr/>
          <a:lstStyle/>
          <a:p>
            <a:r>
              <a:rPr lang="en-US" dirty="0">
                <a:solidFill>
                  <a:schemeClr val="accent6">
                    <a:lumMod val="40000"/>
                    <a:lumOff val="60000"/>
                  </a:schemeClr>
                </a:solidFill>
              </a:rPr>
              <a:t>Open Identity Trust Framework</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498061480"/>
              </p:ext>
            </p:extLst>
          </p:nvPr>
        </p:nvGraphicFramePr>
        <p:xfrm>
          <a:off x="457200" y="1600200"/>
          <a:ext cx="8229600" cy="49971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5916391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3.pdf"/>
          <p:cNvPicPr>
            <a:picLocks noChangeAspect="1"/>
          </p:cNvPicPr>
          <p:nvPr/>
        </p:nvPicPr>
        <p:blipFill rotWithShape="1">
          <a:blip r:embed="rId3">
            <a:extLst>
              <a:ext uri="{28A0092B-C50C-407E-A947-70E740481C1C}">
                <a14:useLocalDpi xmlns:a14="http://schemas.microsoft.com/office/drawing/2010/main" val="0"/>
              </a:ext>
            </a:extLst>
          </a:blip>
          <a:srcRect l="6870" t="41131" r="8352" b="6155"/>
          <a:stretch/>
        </p:blipFill>
        <p:spPr>
          <a:xfrm>
            <a:off x="683568" y="188640"/>
            <a:ext cx="8019948" cy="6453242"/>
          </a:xfrm>
          <a:prstGeom prst="rect">
            <a:avLst/>
          </a:prstGeom>
          <a:solidFill>
            <a:schemeClr val="tx1"/>
          </a:solidFill>
        </p:spPr>
      </p:pic>
    </p:spTree>
  </p:cSld>
  <p:clrMapOvr>
    <a:masterClrMapping/>
  </p:clrMapOvr>
  <p:transition spd="med">
    <p:wipe dir="d"/>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3"/>
          <a:srcRect l="6387" t="3670" r="5777" b="27925"/>
          <a:stretch/>
        </p:blipFill>
        <p:spPr>
          <a:xfrm>
            <a:off x="1691680" y="762963"/>
            <a:ext cx="5760640" cy="5934947"/>
          </a:xfrm>
          <a:prstGeom prst="rect">
            <a:avLst/>
          </a:prstGeom>
        </p:spPr>
      </p:pic>
      <p:sp>
        <p:nvSpPr>
          <p:cNvPr id="9" name="TextBox 8"/>
          <p:cNvSpPr txBox="1"/>
          <p:nvPr/>
        </p:nvSpPr>
        <p:spPr>
          <a:xfrm>
            <a:off x="0" y="116632"/>
            <a:ext cx="9144000" cy="646331"/>
          </a:xfrm>
          <a:prstGeom prst="rect">
            <a:avLst/>
          </a:prstGeom>
          <a:noFill/>
        </p:spPr>
        <p:txBody>
          <a:bodyPr wrap="square" rtlCol="0">
            <a:spAutoFit/>
          </a:bodyPr>
          <a:lstStyle/>
          <a:p>
            <a:pPr algn="ctr"/>
            <a:r>
              <a:rPr lang="en-US" dirty="0">
                <a:latin typeface="+mn-lt"/>
              </a:rPr>
              <a:t>Table 4.5   </a:t>
            </a:r>
          </a:p>
          <a:p>
            <a:pPr algn="ctr"/>
            <a:r>
              <a:rPr lang="en-US" dirty="0">
                <a:latin typeface="+mn-lt"/>
              </a:rPr>
              <a:t>Functions and Roles for Banking Example </a:t>
            </a:r>
          </a:p>
        </p:txBody>
      </p:sp>
    </p:spTree>
    <p:extLst>
      <p:ext uri="{BB962C8B-B14F-4D97-AF65-F5344CB8AC3E}">
        <p14:creationId xmlns:p14="http://schemas.microsoft.com/office/powerpoint/2010/main" val="321534343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79512" y="908720"/>
            <a:ext cx="8806074" cy="5760640"/>
          </a:xfrm>
          <a:prstGeom prst="rect">
            <a:avLst/>
          </a:prstGeom>
        </p:spPr>
      </p:pic>
      <p:sp>
        <p:nvSpPr>
          <p:cNvPr id="6" name="TextBox 5"/>
          <p:cNvSpPr txBox="1"/>
          <p:nvPr/>
        </p:nvSpPr>
        <p:spPr>
          <a:xfrm>
            <a:off x="0" y="116632"/>
            <a:ext cx="9144000" cy="646331"/>
          </a:xfrm>
          <a:prstGeom prst="rect">
            <a:avLst/>
          </a:prstGeom>
          <a:noFill/>
        </p:spPr>
        <p:txBody>
          <a:bodyPr wrap="square" rtlCol="0">
            <a:spAutoFit/>
          </a:bodyPr>
          <a:lstStyle/>
          <a:p>
            <a:pPr algn="ctr"/>
            <a:r>
              <a:rPr lang="en-US" dirty="0">
                <a:latin typeface="+mn-lt"/>
              </a:rPr>
              <a:t>Table 4.5   </a:t>
            </a:r>
          </a:p>
          <a:p>
            <a:pPr algn="ctr"/>
            <a:r>
              <a:rPr lang="en-US" dirty="0">
                <a:latin typeface="+mn-lt"/>
              </a:rPr>
              <a:t>Functions and Roles for Banking Example </a:t>
            </a:r>
          </a:p>
        </p:txBody>
      </p:sp>
      <p:sp useBgFill="1">
        <p:nvSpPr>
          <p:cNvPr id="7" name="TextBox 6"/>
          <p:cNvSpPr txBox="1"/>
          <p:nvPr/>
        </p:nvSpPr>
        <p:spPr>
          <a:xfrm>
            <a:off x="7900" y="6488668"/>
            <a:ext cx="9136099" cy="369332"/>
          </a:xfrm>
          <a:prstGeom prst="rect">
            <a:avLst/>
          </a:prstGeom>
        </p:spPr>
        <p:txBody>
          <a:bodyPr wrap="square" rtlCol="0">
            <a:spAutoFit/>
          </a:bodyPr>
          <a:lstStyle/>
          <a:p>
            <a:endParaRPr lang="en-US" dirty="0"/>
          </a:p>
        </p:txBody>
      </p:sp>
    </p:spTree>
    <p:extLst>
      <p:ext uri="{BB962C8B-B14F-4D97-AF65-F5344CB8AC3E}">
        <p14:creationId xmlns:p14="http://schemas.microsoft.com/office/powerpoint/2010/main" val="185243639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14.pdf"/>
          <p:cNvPicPr>
            <a:picLocks noChangeAspect="1"/>
          </p:cNvPicPr>
          <p:nvPr/>
        </p:nvPicPr>
        <p:blipFill>
          <a:blip r:embed="rId3">
            <a:extLst>
              <a:ext uri="{28A0092B-C50C-407E-A947-70E740481C1C}">
                <a14:useLocalDpi xmlns:a14="http://schemas.microsoft.com/office/drawing/2010/main" val="0"/>
              </a:ext>
            </a:extLst>
          </a:blip>
          <a:srcRect l="4545" t="11765" r="6364" b="3529"/>
          <a:stretch>
            <a:fillRect/>
          </a:stretch>
        </p:blipFill>
        <p:spPr>
          <a:xfrm>
            <a:off x="437769" y="457200"/>
            <a:ext cx="8193593" cy="6019800"/>
          </a:xfrm>
          <a:prstGeom prst="rect">
            <a:avLst/>
          </a:prstGeom>
          <a:solidFill>
            <a:schemeClr val="tx1"/>
          </a:solidFill>
        </p:spPr>
      </p:pic>
      <p:sp useBgFill="1">
        <p:nvSpPr>
          <p:cNvPr id="3" name="TextBox 2"/>
          <p:cNvSpPr txBox="1"/>
          <p:nvPr/>
        </p:nvSpPr>
        <p:spPr>
          <a:xfrm>
            <a:off x="8854794" y="304701"/>
            <a:ext cx="289206" cy="6522871"/>
          </a:xfrm>
          <a:prstGeom prst="rect">
            <a:avLst/>
          </a:prstGeom>
        </p:spPr>
        <p:txBody>
          <a:bodyPr wrap="square" rtlCol="0">
            <a:spAutoFit/>
          </a:bodyPr>
          <a:lstStyle/>
          <a:p>
            <a:endParaRPr lang="en-US" dirty="0"/>
          </a:p>
        </p:txBody>
      </p:sp>
    </p:spTree>
    <p:extLst>
      <p:ext uri="{BB962C8B-B14F-4D97-AF65-F5344CB8AC3E}">
        <p14:creationId xmlns:p14="http://schemas.microsoft.com/office/powerpoint/2010/main" val="34205690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107504" y="-315416"/>
            <a:ext cx="8928992" cy="1368152"/>
          </a:xfrm>
        </p:spPr>
        <p:txBody>
          <a:bodyPr/>
          <a:lstStyle/>
          <a:p>
            <a:r>
              <a:rPr lang="en-US" dirty="0">
                <a:solidFill>
                  <a:schemeClr val="accent6">
                    <a:lumMod val="60000"/>
                    <a:lumOff val="40000"/>
                  </a:schemeClr>
                </a:solidFill>
              </a:rPr>
              <a:t>Summary</a:t>
            </a:r>
            <a:endParaRPr lang="en-AU" dirty="0">
              <a:solidFill>
                <a:schemeClr val="accent6">
                  <a:lumMod val="60000"/>
                  <a:lumOff val="40000"/>
                </a:schemeClr>
              </a:solidFill>
            </a:endParaRPr>
          </a:p>
        </p:txBody>
      </p:sp>
      <p:sp>
        <p:nvSpPr>
          <p:cNvPr id="11" name="Content Placeholder 10"/>
          <p:cNvSpPr>
            <a:spLocks noGrp="1"/>
          </p:cNvSpPr>
          <p:nvPr>
            <p:ph sz="half" idx="2"/>
          </p:nvPr>
        </p:nvSpPr>
        <p:spPr>
          <a:xfrm>
            <a:off x="5652120" y="1268760"/>
            <a:ext cx="3240360" cy="5328592"/>
          </a:xfrm>
        </p:spPr>
        <p:txBody>
          <a:bodyPr>
            <a:normAutofit fontScale="92500" lnSpcReduction="10000"/>
          </a:bodyPr>
          <a:lstStyle/>
          <a:p>
            <a:pPr marL="342900" lvl="1" indent="-342900">
              <a:buFont typeface="Arial" pitchFamily="34" charset="0"/>
              <a:buChar char="•"/>
            </a:pPr>
            <a:r>
              <a:rPr lang="en-AU" sz="2400" dirty="0"/>
              <a:t>Attribute-based access control</a:t>
            </a:r>
          </a:p>
          <a:p>
            <a:pPr lvl="1"/>
            <a:r>
              <a:rPr lang="en-AU" sz="1500" dirty="0"/>
              <a:t>Attributes</a:t>
            </a:r>
          </a:p>
          <a:p>
            <a:pPr lvl="1"/>
            <a:r>
              <a:rPr lang="en-AU" sz="1500" dirty="0"/>
              <a:t>ABAC logical architecture</a:t>
            </a:r>
          </a:p>
          <a:p>
            <a:pPr lvl="1"/>
            <a:r>
              <a:rPr lang="en-AU" sz="1500" dirty="0"/>
              <a:t>ABAC policies</a:t>
            </a:r>
          </a:p>
          <a:p>
            <a:pPr marL="342900" lvl="1" indent="-342900">
              <a:buFont typeface="Arial" pitchFamily="34" charset="0"/>
              <a:buChar char="•"/>
            </a:pPr>
            <a:r>
              <a:rPr lang="en-AU" sz="2400" dirty="0"/>
              <a:t>Identity, credential, and access management</a:t>
            </a:r>
          </a:p>
          <a:p>
            <a:pPr lvl="1"/>
            <a:r>
              <a:rPr lang="en-AU" sz="1500" dirty="0"/>
              <a:t>Identity management</a:t>
            </a:r>
          </a:p>
          <a:p>
            <a:pPr lvl="1"/>
            <a:r>
              <a:rPr lang="en-AU" sz="1500" dirty="0"/>
              <a:t>Credential management</a:t>
            </a:r>
          </a:p>
          <a:p>
            <a:pPr lvl="1"/>
            <a:r>
              <a:rPr lang="en-AU" sz="1500" dirty="0"/>
              <a:t>Access management</a:t>
            </a:r>
          </a:p>
          <a:p>
            <a:pPr lvl="1"/>
            <a:r>
              <a:rPr lang="en-AU" sz="1500" dirty="0"/>
              <a:t>Identity federation</a:t>
            </a:r>
          </a:p>
          <a:p>
            <a:pPr marL="342900" lvl="1" indent="-342900">
              <a:buFont typeface="Arial" pitchFamily="34" charset="0"/>
              <a:buChar char="•"/>
            </a:pPr>
            <a:r>
              <a:rPr lang="en-AU" sz="2400" dirty="0"/>
              <a:t>Trust frameworks</a:t>
            </a:r>
          </a:p>
          <a:p>
            <a:pPr lvl="1"/>
            <a:r>
              <a:rPr lang="en-AU" sz="1500" dirty="0"/>
              <a:t>Traditional identity exchange approach</a:t>
            </a:r>
          </a:p>
          <a:p>
            <a:pPr lvl="1"/>
            <a:r>
              <a:rPr lang="en-AU" sz="1500" dirty="0"/>
              <a:t>Open identity trust framework</a:t>
            </a:r>
          </a:p>
          <a:p>
            <a:pPr marL="342900" lvl="1" indent="-342900">
              <a:buFont typeface="Arial" pitchFamily="34" charset="0"/>
              <a:buChar char="•"/>
            </a:pPr>
            <a:r>
              <a:rPr lang="en-AU" sz="2400" dirty="0"/>
              <a:t>Bank RBAC system</a:t>
            </a:r>
            <a:endParaRPr lang="en-AU" dirty="0"/>
          </a:p>
        </p:txBody>
      </p:sp>
      <p:sp>
        <p:nvSpPr>
          <p:cNvPr id="2" name="Content Placeholder 1"/>
          <p:cNvSpPr>
            <a:spLocks noGrp="1"/>
          </p:cNvSpPr>
          <p:nvPr>
            <p:ph sz="quarter" idx="13"/>
          </p:nvPr>
        </p:nvSpPr>
        <p:spPr>
          <a:xfrm>
            <a:off x="179512" y="1268760"/>
            <a:ext cx="4041648" cy="5373216"/>
          </a:xfrm>
        </p:spPr>
        <p:txBody>
          <a:bodyPr>
            <a:normAutofit fontScale="92500"/>
          </a:bodyPr>
          <a:lstStyle/>
          <a:p>
            <a:r>
              <a:rPr lang="en-US" dirty="0"/>
              <a:t>Access control principles</a:t>
            </a:r>
          </a:p>
          <a:p>
            <a:pPr lvl="1"/>
            <a:r>
              <a:rPr lang="en-US" dirty="0"/>
              <a:t>Access control context</a:t>
            </a:r>
          </a:p>
          <a:p>
            <a:pPr lvl="1"/>
            <a:r>
              <a:rPr lang="en-US" dirty="0"/>
              <a:t>Access control policies</a:t>
            </a:r>
          </a:p>
          <a:p>
            <a:r>
              <a:rPr lang="en-US" dirty="0"/>
              <a:t>Subjects, objects, and access rights</a:t>
            </a:r>
          </a:p>
          <a:p>
            <a:r>
              <a:rPr lang="en-US" dirty="0"/>
              <a:t>Discretionary access control</a:t>
            </a:r>
          </a:p>
          <a:p>
            <a:pPr lvl="1"/>
            <a:r>
              <a:rPr lang="en-US" dirty="0"/>
              <a:t>Access control model</a:t>
            </a:r>
          </a:p>
          <a:p>
            <a:pPr lvl="1"/>
            <a:r>
              <a:rPr lang="en-US" dirty="0"/>
              <a:t>Protection domains</a:t>
            </a:r>
          </a:p>
          <a:p>
            <a:r>
              <a:rPr lang="en-US" dirty="0"/>
              <a:t>UNIX file access control</a:t>
            </a:r>
          </a:p>
          <a:p>
            <a:pPr lvl="1"/>
            <a:r>
              <a:rPr lang="en-US" dirty="0"/>
              <a:t>Traditional UNIX file access control</a:t>
            </a:r>
          </a:p>
          <a:p>
            <a:pPr lvl="1"/>
            <a:r>
              <a:rPr lang="en-US" dirty="0"/>
              <a:t>Access control lists in UNIX</a:t>
            </a:r>
          </a:p>
          <a:p>
            <a:r>
              <a:rPr lang="en-US" dirty="0"/>
              <a:t>Role-based access control</a:t>
            </a:r>
          </a:p>
          <a:p>
            <a:pPr lvl="1"/>
            <a:r>
              <a:rPr lang="en-US" dirty="0"/>
              <a:t>RBAC reference models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p:txBody>
          <a:bodyPr/>
          <a:lstStyle/>
          <a:p>
            <a:pPr eaLnBrk="1" fontAlgn="auto" hangingPunct="1">
              <a:spcAft>
                <a:spcPts val="0"/>
              </a:spcAft>
              <a:defRPr/>
            </a:pPr>
            <a:r>
              <a:rPr lang="en-GB" dirty="0">
                <a:solidFill>
                  <a:schemeClr val="accent6">
                    <a:lumMod val="40000"/>
                    <a:lumOff val="60000"/>
                  </a:schemeClr>
                </a:solidFill>
              </a:rPr>
              <a:t>Access Control Principles</a:t>
            </a:r>
            <a:endParaRPr lang="en-AU" dirty="0">
              <a:solidFill>
                <a:schemeClr val="accent6">
                  <a:lumMod val="40000"/>
                  <a:lumOff val="60000"/>
                </a:schemeClr>
              </a:solidFill>
            </a:endParaRPr>
          </a:p>
        </p:txBody>
      </p:sp>
      <p:sp>
        <p:nvSpPr>
          <p:cNvPr id="200707" name="Rectangle 3"/>
          <p:cNvSpPr>
            <a:spLocks noGrp="1" noChangeArrowheads="1"/>
          </p:cNvSpPr>
          <p:nvPr>
            <p:ph idx="1"/>
          </p:nvPr>
        </p:nvSpPr>
        <p:spPr>
          <a:xfrm>
            <a:off x="457200" y="1916832"/>
            <a:ext cx="8229600" cy="4525963"/>
          </a:xfrm>
        </p:spPr>
        <p:txBody>
          <a:bodyPr/>
          <a:lstStyle/>
          <a:p>
            <a:pPr>
              <a:defRPr/>
            </a:pPr>
            <a:r>
              <a:rPr lang="en-AU" sz="2800" dirty="0">
                <a:effectLst>
                  <a:outerShdw blurRad="38100" dist="38100" dir="2700000" algn="tl">
                    <a:srgbClr val="000000">
                      <a:alpha val="43137"/>
                    </a:srgbClr>
                  </a:outerShdw>
                </a:effectLst>
              </a:rPr>
              <a:t>In a broad sense, all of computer security is concerned with access control</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a:p>
            <a:pPr>
              <a:defRPr/>
            </a:pPr>
            <a:r>
              <a:rPr lang="en-AU" sz="2800" dirty="0">
                <a:effectLst>
                  <a:outerShdw blurRad="38100" dist="38100" dir="2700000" algn="tl">
                    <a:srgbClr val="000000">
                      <a:alpha val="43137"/>
                    </a:srgbClr>
                  </a:outerShdw>
                </a:effectLst>
              </a:rPr>
              <a:t>RFC 4949 defines computer security as:</a:t>
            </a:r>
            <a:endParaRPr lang="en-AU" sz="1600" dirty="0">
              <a:effectLst>
                <a:outerShdw blurRad="38100" dist="38100" dir="2700000" algn="tl">
                  <a:srgbClr val="000000">
                    <a:alpha val="43137"/>
                  </a:srgbClr>
                </a:outerShdw>
              </a:effectLst>
            </a:endParaRPr>
          </a:p>
          <a:p>
            <a:pPr>
              <a:defRPr/>
            </a:pPr>
            <a:endParaRPr lang="en-AU" sz="1600" dirty="0">
              <a:effectLst>
                <a:outerShdw blurRad="38100" dist="38100" dir="2700000" algn="tl">
                  <a:srgbClr val="000000">
                    <a:alpha val="43137"/>
                  </a:srgbClr>
                </a:outerShdw>
              </a:effectLst>
            </a:endParaRPr>
          </a:p>
          <a:p>
            <a:pPr algn="ctr" eaLnBrk="1" fontAlgn="auto" hangingPunct="1">
              <a:spcAft>
                <a:spcPts val="0"/>
              </a:spcAft>
              <a:buFont typeface="Wingdings" pitchFamily="-107" charset="2"/>
              <a:buNone/>
              <a:defRPr/>
            </a:pPr>
            <a:r>
              <a:rPr lang="en-AU" sz="2800" dirty="0">
                <a:effectLst>
                  <a:outerShdw blurRad="38100" dist="38100" dir="2700000" algn="tl">
                    <a:srgbClr val="000000">
                      <a:alpha val="43137"/>
                    </a:srgbClr>
                  </a:outerShdw>
                </a:effectLst>
              </a:rPr>
              <a:t>		“measures that implement and assure security services in a computer system, particularly those that assure access control service”</a:t>
            </a:r>
          </a:p>
          <a:p>
            <a:pPr eaLnBrk="1" fontAlgn="auto" hangingPunct="1">
              <a:spcAft>
                <a:spcPts val="0"/>
              </a:spcAft>
              <a:buFont typeface="Wingdings" pitchFamily="-107" charset="2"/>
              <a:buNone/>
              <a:defRPr/>
            </a:pPr>
            <a:endParaRPr lang="en-AU" sz="28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80890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2214" t="4851" r="2857"/>
          <a:stretch/>
        </p:blipFill>
        <p:spPr>
          <a:xfrm>
            <a:off x="395536" y="188640"/>
            <a:ext cx="8424936" cy="6525344"/>
          </a:xfrm>
          <a:prstGeom prst="rect">
            <a:avLst/>
          </a:prstGeom>
          <a:solidFill>
            <a:schemeClr val="tx1"/>
          </a:solidFill>
        </p:spPr>
      </p:pic>
      <p:sp>
        <p:nvSpPr>
          <p:cNvPr id="4" name="Rectangle 3"/>
          <p:cNvSpPr/>
          <p:nvPr/>
        </p:nvSpPr>
        <p:spPr>
          <a:xfrm>
            <a:off x="3107496" y="3244334"/>
            <a:ext cx="2929007" cy="369332"/>
          </a:xfrm>
          <a:prstGeom prst="rect">
            <a:avLst/>
          </a:prstGeom>
        </p:spPr>
        <p:txBody>
          <a:bodyPr wrap="none">
            <a:spAutoFit/>
          </a:bodyPr>
          <a:lstStyle/>
          <a:p>
            <a:r>
              <a:rPr lang="en-US" dirty="0">
                <a:latin typeface="Times" charset="0"/>
              </a:rPr>
              <a:t>Source: Based on [SAND94].</a:t>
            </a:r>
            <a:endParaRPr lang="en-US" dirty="0">
              <a:effectLst/>
              <a:latin typeface="Times" charset="0"/>
            </a:endParaRPr>
          </a:p>
        </p:txBody>
      </p:sp>
      <p:sp>
        <p:nvSpPr>
          <p:cNvPr id="5" name="TextBox 4"/>
          <p:cNvSpPr txBox="1"/>
          <p:nvPr/>
        </p:nvSpPr>
        <p:spPr>
          <a:xfrm>
            <a:off x="2267744" y="6309320"/>
            <a:ext cx="2664296" cy="530915"/>
          </a:xfrm>
          <a:prstGeom prst="rect">
            <a:avLst/>
          </a:prstGeom>
          <a:noFill/>
        </p:spPr>
        <p:txBody>
          <a:bodyPr wrap="square" rtlCol="0">
            <a:spAutoFit/>
          </a:bodyPr>
          <a:lstStyle/>
          <a:p>
            <a:r>
              <a:rPr lang="en-US" sz="1050" i="1" dirty="0">
                <a:solidFill>
                  <a:schemeClr val="bg1"/>
                </a:solidFill>
                <a:latin typeface="+mn-lt"/>
              </a:rPr>
              <a:t>Source</a:t>
            </a:r>
            <a:r>
              <a:rPr lang="en-US" sz="1050" dirty="0">
                <a:solidFill>
                  <a:schemeClr val="bg1"/>
                </a:solidFill>
                <a:latin typeface="+mn-lt"/>
              </a:rPr>
              <a:t>: Based on [SAND94].</a:t>
            </a:r>
          </a:p>
          <a:p>
            <a:endParaRPr lang="en-US" dirty="0"/>
          </a:p>
        </p:txBody>
      </p:sp>
    </p:spTree>
  </p:cSld>
  <p:clrMapOvr>
    <a:masterClrMapping/>
  </p:clrMapOvr>
  <p:transition spd="med">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2" name="Rectangle 2"/>
          <p:cNvSpPr>
            <a:spLocks noGrp="1" noChangeArrowheads="1"/>
          </p:cNvSpPr>
          <p:nvPr>
            <p:ph type="title"/>
          </p:nvPr>
        </p:nvSpPr>
        <p:spPr>
          <a:xfrm>
            <a:off x="457200" y="0"/>
            <a:ext cx="8229600" cy="1124744"/>
          </a:xfrm>
        </p:spPr>
        <p:txBody>
          <a:bodyPr wrap="square" numCol="1" anchorCtr="0" compatLnSpc="1">
            <a:prstTxWarp prst="textNoShape">
              <a:avLst/>
            </a:prstTxWarp>
          </a:bodyPr>
          <a:lstStyle/>
          <a:p>
            <a:pPr eaLnBrk="1" hangingPunct="1">
              <a:defRPr/>
            </a:pPr>
            <a:r>
              <a:rPr kumimoji="1" lang="en-GB" dirty="0">
                <a:effectLst>
                  <a:outerShdw blurRad="38100" dist="38100" dir="2700000" algn="tl">
                    <a:srgbClr val="0064E2"/>
                  </a:outerShdw>
                </a:effectLst>
              </a:rPr>
              <a:t>   </a:t>
            </a:r>
            <a:r>
              <a:rPr lang="en-GB" dirty="0">
                <a:solidFill>
                  <a:schemeClr val="accent6">
                    <a:lumMod val="40000"/>
                    <a:lumOff val="60000"/>
                  </a:schemeClr>
                </a:solidFill>
              </a:rPr>
              <a:t>Access Control Policies</a:t>
            </a:r>
            <a:endParaRPr lang="en-US" dirty="0">
              <a:solidFill>
                <a:schemeClr val="accent6">
                  <a:lumMod val="40000"/>
                  <a:lumOff val="60000"/>
                </a:schemeClr>
              </a:solidFill>
            </a:endParaRPr>
          </a:p>
        </p:txBody>
      </p:sp>
      <p:sp>
        <p:nvSpPr>
          <p:cNvPr id="2" name="Content Placeholder 1"/>
          <p:cNvSpPr>
            <a:spLocks noGrp="1"/>
          </p:cNvSpPr>
          <p:nvPr>
            <p:ph sz="half" idx="2"/>
          </p:nvPr>
        </p:nvSpPr>
        <p:spPr/>
        <p:txBody>
          <a:bodyPr/>
          <a:lstStyle/>
          <a:p>
            <a:r>
              <a:rPr lang="en-US" dirty="0"/>
              <a:t>Role-based access control (RBAC)</a:t>
            </a:r>
          </a:p>
          <a:p>
            <a:pPr lvl="1"/>
            <a:r>
              <a:rPr lang="en-US" dirty="0"/>
              <a:t>Controls access based on the roles that users have within the system and on rules stating what accesses are allowed to users in given roles</a:t>
            </a:r>
          </a:p>
          <a:p>
            <a:r>
              <a:rPr lang="en-US" dirty="0"/>
              <a:t>Attribute-based access control (ABAC)</a:t>
            </a:r>
          </a:p>
          <a:p>
            <a:pPr lvl="1"/>
            <a:r>
              <a:rPr lang="en-US" dirty="0"/>
              <a:t>Controls access based on attributes of the user, the resource to be accessed, and current environmental conditions</a:t>
            </a:r>
          </a:p>
        </p:txBody>
      </p:sp>
      <p:sp>
        <p:nvSpPr>
          <p:cNvPr id="3" name="Content Placeholder 2"/>
          <p:cNvSpPr>
            <a:spLocks noGrp="1"/>
          </p:cNvSpPr>
          <p:nvPr>
            <p:ph sz="quarter" idx="13"/>
          </p:nvPr>
        </p:nvSpPr>
        <p:spPr/>
        <p:txBody>
          <a:bodyPr>
            <a:normAutofit/>
          </a:bodyPr>
          <a:lstStyle/>
          <a:p>
            <a:r>
              <a:rPr lang="en-US" dirty="0"/>
              <a:t>Discretionary access control (DAC)</a:t>
            </a:r>
          </a:p>
          <a:p>
            <a:pPr lvl="1"/>
            <a:r>
              <a:rPr lang="en-US" dirty="0"/>
              <a:t>Controls access based on the identity of the requestor and on access rules (authorizations) stating what requestors are (or are not) allowed to do</a:t>
            </a:r>
          </a:p>
          <a:p>
            <a:r>
              <a:rPr lang="en-US" dirty="0"/>
              <a:t>Mandatory access control (MAC)</a:t>
            </a:r>
          </a:p>
          <a:p>
            <a:pPr lvl="1"/>
            <a:r>
              <a:rPr lang="en-US" dirty="0"/>
              <a:t>Controls access based on comparing security labels with security clearances </a:t>
            </a:r>
          </a:p>
        </p:txBody>
      </p:sp>
    </p:spTree>
  </p:cSld>
  <p:clrMapOvr>
    <a:masterClrMapping/>
  </p:clrMapOvr>
  <p:transition spd="med">
    <p:wipe dir="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1026"/>
          <p:cNvSpPr>
            <a:spLocks noGrp="1" noChangeArrowheads="1"/>
          </p:cNvSpPr>
          <p:nvPr>
            <p:ph type="title"/>
          </p:nvPr>
        </p:nvSpPr>
        <p:spPr>
          <a:xfrm>
            <a:off x="467544" y="116632"/>
            <a:ext cx="8229600" cy="1600200"/>
          </a:xfrm>
        </p:spPr>
        <p:txBody>
          <a:bodyPr>
            <a:normAutofit/>
          </a:bodyPr>
          <a:lstStyle/>
          <a:p>
            <a:pPr algn="ctr" eaLnBrk="1" fontAlgn="auto" hangingPunct="1">
              <a:spcAft>
                <a:spcPts val="0"/>
              </a:spcAft>
              <a:defRPr/>
            </a:pPr>
            <a:r>
              <a:rPr lang="en-GB" dirty="0">
                <a:solidFill>
                  <a:schemeClr val="accent6">
                    <a:lumMod val="40000"/>
                    <a:lumOff val="60000"/>
                  </a:schemeClr>
                </a:solidFill>
              </a:rPr>
              <a:t>Subjects, Objects, and Access Rights</a:t>
            </a:r>
            <a:endParaRPr lang="en-US" dirty="0">
              <a:solidFill>
                <a:schemeClr val="accent6">
                  <a:lumMod val="40000"/>
                  <a:lumOff val="60000"/>
                </a:schemeClr>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692071272"/>
              </p:ext>
            </p:extLst>
          </p:nvPr>
        </p:nvGraphicFramePr>
        <p:xfrm>
          <a:off x="467544" y="2033464"/>
          <a:ext cx="8229600" cy="48245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2"/>
          <p:cNvSpPr>
            <a:spLocks noGrp="1" noChangeArrowheads="1"/>
          </p:cNvSpPr>
          <p:nvPr>
            <p:ph type="title"/>
          </p:nvPr>
        </p:nvSpPr>
        <p:spPr>
          <a:xfrm>
            <a:off x="457200" y="152400"/>
            <a:ext cx="8229600" cy="1600200"/>
          </a:xfrm>
        </p:spPr>
        <p:txBody>
          <a:bodyPr wrap="square" numCol="1" anchorCtr="0" compatLnSpc="1">
            <a:prstTxWarp prst="textNoShape">
              <a:avLst/>
            </a:prstTxWarp>
            <a:normAutofit/>
          </a:bodyPr>
          <a:lstStyle/>
          <a:p>
            <a:pPr eaLnBrk="1" hangingPunct="1">
              <a:defRPr/>
            </a:pPr>
            <a:r>
              <a:rPr lang="en-US" sz="4300" dirty="0">
                <a:solidFill>
                  <a:schemeClr val="accent6">
                    <a:lumMod val="40000"/>
                    <a:lumOff val="60000"/>
                  </a:schemeClr>
                </a:solidFill>
                <a:effectLst/>
              </a:rPr>
              <a:t>Discretionary </a:t>
            </a:r>
            <a:r>
              <a:rPr kumimoji="1" lang="en-GB" sz="4300" dirty="0">
                <a:solidFill>
                  <a:schemeClr val="accent6">
                    <a:lumMod val="40000"/>
                    <a:lumOff val="60000"/>
                  </a:schemeClr>
                </a:solidFill>
                <a:effectLst/>
              </a:rPr>
              <a:t>Access Control (DAC) </a:t>
            </a:r>
            <a:endParaRPr kumimoji="1" lang="en-US" sz="4300" dirty="0">
              <a:solidFill>
                <a:schemeClr val="accent6">
                  <a:lumMod val="40000"/>
                  <a:lumOff val="60000"/>
                </a:schemeClr>
              </a:solidFill>
              <a:effectLst/>
            </a:endParaRPr>
          </a:p>
        </p:txBody>
      </p:sp>
      <p:sp>
        <p:nvSpPr>
          <p:cNvPr id="225283" name="Rectangle 3"/>
          <p:cNvSpPr>
            <a:spLocks noGrp="1" noChangeArrowheads="1"/>
          </p:cNvSpPr>
          <p:nvPr>
            <p:ph idx="1"/>
          </p:nvPr>
        </p:nvSpPr>
        <p:spPr>
          <a:xfrm>
            <a:off x="457200" y="2168085"/>
            <a:ext cx="8229600" cy="4683968"/>
          </a:xfrm>
        </p:spPr>
        <p:txBody>
          <a:bodyPr wrap="square" numCol="1" anchor="t" anchorCtr="0" compatLnSpc="1">
            <a:prstTxWarp prst="textNoShape">
              <a:avLst/>
            </a:prstTxWarp>
          </a:bodyPr>
          <a:lstStyle/>
          <a:p>
            <a:pPr eaLnBrk="1" hangingPunct="1">
              <a:buSzPct val="120000"/>
              <a:defRPr/>
            </a:pPr>
            <a:r>
              <a:rPr lang="en-US" dirty="0">
                <a:effectLst>
                  <a:outerShdw blurRad="38100" dist="38100" dir="2700000" algn="tl">
                    <a:srgbClr val="0064E2"/>
                  </a:outerShdw>
                </a:effectLst>
              </a:rPr>
              <a:t>Scheme in which an entity may be granted access rights that permit the entity, by its own violation, to enable another entity to access </a:t>
            </a:r>
            <a:r>
              <a:rPr lang="en-US">
                <a:effectLst>
                  <a:outerShdw blurRad="38100" dist="38100" dir="2700000" algn="tl">
                    <a:srgbClr val="0064E2"/>
                  </a:outerShdw>
                </a:effectLst>
              </a:rPr>
              <a:t>some resource</a:t>
            </a:r>
            <a:endParaRPr lang="en-US" dirty="0">
              <a:effectLst>
                <a:outerShdw blurRad="38100" dist="38100" dir="2700000" algn="tl">
                  <a:srgbClr val="0064E2"/>
                </a:outerShdw>
              </a:effectLst>
            </a:endParaRPr>
          </a:p>
          <a:p>
            <a:pPr marL="342900" lvl="1" indent="-342900">
              <a:buSzPct val="120000"/>
              <a:buFont typeface="Arial" pitchFamily="34" charset="0"/>
              <a:buChar char="•"/>
              <a:defRPr/>
            </a:pPr>
            <a:r>
              <a:rPr lang="en-US" sz="2400" dirty="0">
                <a:effectLst>
                  <a:outerShdw blurRad="38100" dist="38100" dir="2700000" algn="tl">
                    <a:srgbClr val="0064E2"/>
                  </a:outerShdw>
                </a:effectLst>
              </a:rPr>
              <a:t>Often provided using an access matrix</a:t>
            </a:r>
          </a:p>
          <a:p>
            <a:pPr marL="1028700" lvl="3" indent="-342900" eaLnBrk="1" hangingPunct="1">
              <a:defRPr/>
            </a:pPr>
            <a:r>
              <a:rPr lang="en-US" sz="2000" dirty="0">
                <a:effectLst>
                  <a:outerShdw blurRad="38100" dist="38100" dir="2700000" algn="tl">
                    <a:srgbClr val="0064E2"/>
                  </a:outerShdw>
                </a:effectLst>
              </a:rPr>
              <a:t>One dimension consists of identified subjects that may attempt data access to the resources</a:t>
            </a:r>
          </a:p>
          <a:p>
            <a:pPr marL="1028700" lvl="3" indent="-342900" eaLnBrk="1" hangingPunct="1">
              <a:defRPr/>
            </a:pPr>
            <a:r>
              <a:rPr lang="en-US" sz="2000" dirty="0">
                <a:effectLst>
                  <a:outerShdw blurRad="38100" dist="38100" dir="2700000" algn="tl">
                    <a:srgbClr val="0064E2"/>
                  </a:outerShdw>
                </a:effectLst>
              </a:rPr>
              <a:t>The other dimension lists the objects that may be accessed</a:t>
            </a:r>
          </a:p>
          <a:p>
            <a:pPr marL="342900" lvl="1" indent="-342900">
              <a:buSzPct val="120000"/>
              <a:buFont typeface="Arial" pitchFamily="34" charset="0"/>
              <a:buChar char="•"/>
              <a:defRPr/>
            </a:pPr>
            <a:r>
              <a:rPr lang="en-US" sz="2400" dirty="0">
                <a:effectLst>
                  <a:outerShdw blurRad="38100" dist="38100" dir="2700000" algn="tl">
                    <a:srgbClr val="0064E2"/>
                  </a:outerShdw>
                </a:effectLst>
              </a:rPr>
              <a:t>Each entry in the matrix indicates the access rights of a particular subject for a particular object</a:t>
            </a: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26131</TotalTime>
  <Words>14989</Words>
  <Application>Microsoft Macintosh PowerPoint</Application>
  <PresentationFormat>On-screen Show (4:3)</PresentationFormat>
  <Paragraphs>1351</Paragraphs>
  <Slides>47</Slides>
  <Notes>47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47</vt:i4>
      </vt:variant>
    </vt:vector>
  </HeadingPairs>
  <TitlesOfParts>
    <vt:vector size="56" baseType="lpstr">
      <vt:lpstr>Arial</vt:lpstr>
      <vt:lpstr>Baskerville Bold Italic</vt:lpstr>
      <vt:lpstr>Century Gothic</vt:lpstr>
      <vt:lpstr>Courier New</vt:lpstr>
      <vt:lpstr>Palatino Linotype</vt:lpstr>
      <vt:lpstr>Times</vt:lpstr>
      <vt:lpstr>Times New Roman</vt:lpstr>
      <vt:lpstr>Wingdings</vt:lpstr>
      <vt:lpstr>Executive</vt:lpstr>
      <vt:lpstr>PowerPoint Presentation</vt:lpstr>
      <vt:lpstr>Access Control Definitions 1/2</vt:lpstr>
      <vt:lpstr>Access Control Definitions 2/2</vt:lpstr>
      <vt:lpstr>PowerPoint Presentation</vt:lpstr>
      <vt:lpstr>Access Control Principles</vt:lpstr>
      <vt:lpstr>PowerPoint Presentation</vt:lpstr>
      <vt:lpstr>   Access Control Policies</vt:lpstr>
      <vt:lpstr>Subjects, Objects, and Access Rights</vt:lpstr>
      <vt:lpstr>Discretionary Access Control (DAC) </vt:lpstr>
      <vt:lpstr>PowerPoint Presentation</vt:lpstr>
      <vt:lpstr>PowerPoint Presentation</vt:lpstr>
      <vt:lpstr>PowerPoint Presentation</vt:lpstr>
      <vt:lpstr>PowerPoint Presentation</vt:lpstr>
      <vt:lpstr>PowerPoint Presentation</vt:lpstr>
      <vt:lpstr>PowerPoint Presentation</vt:lpstr>
      <vt:lpstr>Protection Domains</vt:lpstr>
      <vt:lpstr>UNIX File Access Control</vt:lpstr>
      <vt:lpstr>UNIX  File Access Control</vt:lpstr>
      <vt:lpstr>Traditional UNIX  File Access Control</vt:lpstr>
      <vt:lpstr> Access Control Lists (ACLs) in UNIX</vt:lpstr>
      <vt:lpstr>PowerPoint Presentation</vt:lpstr>
      <vt:lpstr>PowerPoint Presentation</vt:lpstr>
      <vt:lpstr>PowerPoint Presentation</vt:lpstr>
      <vt:lpstr>PowerPoint Presentation</vt:lpstr>
      <vt:lpstr>Table 4.4 Scope RBAC Models</vt:lpstr>
      <vt:lpstr>PowerPoint Presentation</vt:lpstr>
      <vt:lpstr>Constraints - RBAC</vt:lpstr>
      <vt:lpstr>Attribute-Based Access Control (ABAC)</vt:lpstr>
      <vt:lpstr>ABAC Model: Attributes</vt:lpstr>
      <vt:lpstr>ABAC</vt:lpstr>
      <vt:lpstr>PowerPoint Presentation</vt:lpstr>
      <vt:lpstr>PowerPoint Presentation</vt:lpstr>
      <vt:lpstr>ABAC Policies</vt:lpstr>
      <vt:lpstr>Identity, Credential, and Access Management (ICAM)</vt:lpstr>
      <vt:lpstr>PowerPoint Presentation</vt:lpstr>
      <vt:lpstr>Identity Management</vt:lpstr>
      <vt:lpstr>Credential Management</vt:lpstr>
      <vt:lpstr>Access Management</vt:lpstr>
      <vt:lpstr>Three support elements are needed for an enterprise-wide access control facility:</vt:lpstr>
      <vt:lpstr>Identity Federation</vt:lpstr>
      <vt:lpstr>PowerPoint Presentation</vt:lpstr>
      <vt:lpstr>Open Identity Trust Framework</vt:lpstr>
      <vt:lpstr>PowerPoint Presentation</vt:lpstr>
      <vt:lpstr>PowerPoint Presentation</vt:lpstr>
      <vt:lpstr>PowerPoint Presentation</vt:lpstr>
      <vt:lpstr>PowerPoint Presentation</vt:lpstr>
      <vt:lpstr>Summary</vt:lpstr>
    </vt:vector>
  </TitlesOfParts>
  <Company>Computer Science,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4 Lecture Overheads</dc:subject>
  <dc:creator>Dr Lawrie Brown</dc:creator>
  <cp:lastModifiedBy>Bojan Bozic</cp:lastModifiedBy>
  <cp:revision>205</cp:revision>
  <dcterms:created xsi:type="dcterms:W3CDTF">2014-08-18T18:06:55Z</dcterms:created>
  <dcterms:modified xsi:type="dcterms:W3CDTF">2020-02-11T20:17:12Z</dcterms:modified>
</cp:coreProperties>
</file>

<file path=docProps/thumbnail.jpeg>
</file>